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9" r:id="rId2"/>
    <p:sldId id="272" r:id="rId3"/>
    <p:sldId id="275" r:id="rId4"/>
    <p:sldId id="296" r:id="rId5"/>
    <p:sldId id="276" r:id="rId6"/>
    <p:sldId id="298" r:id="rId7"/>
    <p:sldId id="299" r:id="rId8"/>
    <p:sldId id="273" r:id="rId9"/>
    <p:sldId id="300" r:id="rId10"/>
    <p:sldId id="286" r:id="rId11"/>
    <p:sldId id="288" r:id="rId12"/>
    <p:sldId id="301" r:id="rId13"/>
    <p:sldId id="292" r:id="rId14"/>
    <p:sldId id="302" r:id="rId15"/>
    <p:sldId id="270" r:id="rId16"/>
  </p:sldIdLst>
  <p:sldSz cx="9144000" cy="6858000" type="screen4x3"/>
  <p:notesSz cx="7010400" cy="92964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o Rafael Duran Fernandez" initials="MRDF" lastIdx="1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929F9F4-4A8F-4326-A1B4-22849713DDAB}" styleName="Estilo oscuro 1 - Énfasis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Estilo temático 1 - Énfasis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29" autoAdjust="0"/>
    <p:restoredTop sz="94660"/>
  </p:normalViewPr>
  <p:slideViewPr>
    <p:cSldViewPr snapToGrid="0">
      <p:cViewPr>
        <p:scale>
          <a:sx n="74" d="100"/>
          <a:sy n="74" d="100"/>
        </p:scale>
        <p:origin x="-1230"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s-CR"/>
          </a:p>
        </p:txBody>
      </p:sp>
      <p:sp>
        <p:nvSpPr>
          <p:cNvPr id="3" name="Marcador de fecha 2"/>
          <p:cNvSpPr>
            <a:spLocks noGrp="1"/>
          </p:cNvSpPr>
          <p:nvPr>
            <p:ph type="dt" sz="quarter" idx="1"/>
          </p:nvPr>
        </p:nvSpPr>
        <p:spPr>
          <a:xfrm>
            <a:off x="3970939" y="0"/>
            <a:ext cx="3037840" cy="466434"/>
          </a:xfrm>
          <a:prstGeom prst="rect">
            <a:avLst/>
          </a:prstGeom>
        </p:spPr>
        <p:txBody>
          <a:bodyPr vert="horz" lIns="92446" tIns="46223" rIns="92446" bIns="46223" rtlCol="0"/>
          <a:lstStyle>
            <a:lvl1pPr algn="r">
              <a:defRPr sz="1200"/>
            </a:lvl1pPr>
          </a:lstStyle>
          <a:p>
            <a:fld id="{A9A64760-A9A7-4846-B262-A3E400A9B62A}" type="datetimeFigureOut">
              <a:rPr lang="es-CR" smtClean="0"/>
              <a:t>02/10/2017</a:t>
            </a:fld>
            <a:endParaRPr lang="es-CR"/>
          </a:p>
        </p:txBody>
      </p:sp>
      <p:sp>
        <p:nvSpPr>
          <p:cNvPr id="4" name="Marcador de pie de página 3"/>
          <p:cNvSpPr>
            <a:spLocks noGrp="1"/>
          </p:cNvSpPr>
          <p:nvPr>
            <p:ph type="ftr" sz="quarter" idx="2"/>
          </p:nvPr>
        </p:nvSpPr>
        <p:spPr>
          <a:xfrm>
            <a:off x="1" y="8829968"/>
            <a:ext cx="3037840" cy="466433"/>
          </a:xfrm>
          <a:prstGeom prst="rect">
            <a:avLst/>
          </a:prstGeom>
        </p:spPr>
        <p:txBody>
          <a:bodyPr vert="horz" lIns="92446" tIns="46223" rIns="92446" bIns="46223" rtlCol="0" anchor="b"/>
          <a:lstStyle>
            <a:lvl1pPr algn="l">
              <a:defRPr sz="1200"/>
            </a:lvl1pPr>
          </a:lstStyle>
          <a:p>
            <a:endParaRPr lang="es-CR"/>
          </a:p>
        </p:txBody>
      </p:sp>
      <p:sp>
        <p:nvSpPr>
          <p:cNvPr id="5" name="Marcador de número de diapositiva 4"/>
          <p:cNvSpPr>
            <a:spLocks noGrp="1"/>
          </p:cNvSpPr>
          <p:nvPr>
            <p:ph type="sldNum" sz="quarter" idx="3"/>
          </p:nvPr>
        </p:nvSpPr>
        <p:spPr>
          <a:xfrm>
            <a:off x="3970939" y="8829968"/>
            <a:ext cx="3037840" cy="466433"/>
          </a:xfrm>
          <a:prstGeom prst="rect">
            <a:avLst/>
          </a:prstGeom>
        </p:spPr>
        <p:txBody>
          <a:bodyPr vert="horz" lIns="92446" tIns="46223" rIns="92446" bIns="46223" rtlCol="0" anchor="b"/>
          <a:lstStyle>
            <a:lvl1pPr algn="r">
              <a:defRPr sz="1200"/>
            </a:lvl1pPr>
          </a:lstStyle>
          <a:p>
            <a:fld id="{010869F8-05E4-4F04-BF1F-276D1036762C}" type="slidenum">
              <a:rPr lang="es-CR" smtClean="0"/>
              <a:t>‹Nº›</a:t>
            </a:fld>
            <a:endParaRPr lang="es-CR"/>
          </a:p>
        </p:txBody>
      </p:sp>
    </p:spTree>
    <p:extLst>
      <p:ext uri="{BB962C8B-B14F-4D97-AF65-F5344CB8AC3E}">
        <p14:creationId xmlns:p14="http://schemas.microsoft.com/office/powerpoint/2010/main" val="3196617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s-CR"/>
          </a:p>
        </p:txBody>
      </p:sp>
      <p:sp>
        <p:nvSpPr>
          <p:cNvPr id="3" name="Marcador de fecha 2"/>
          <p:cNvSpPr>
            <a:spLocks noGrp="1"/>
          </p:cNvSpPr>
          <p:nvPr>
            <p:ph type="dt" idx="1"/>
          </p:nvPr>
        </p:nvSpPr>
        <p:spPr>
          <a:xfrm>
            <a:off x="3970939" y="0"/>
            <a:ext cx="3037840" cy="466434"/>
          </a:xfrm>
          <a:prstGeom prst="rect">
            <a:avLst/>
          </a:prstGeom>
        </p:spPr>
        <p:txBody>
          <a:bodyPr vert="horz" lIns="92446" tIns="46223" rIns="92446" bIns="46223" rtlCol="0"/>
          <a:lstStyle>
            <a:lvl1pPr algn="r">
              <a:defRPr sz="1200"/>
            </a:lvl1pPr>
          </a:lstStyle>
          <a:p>
            <a:fld id="{77AB9A85-B0A2-4BA5-8094-27B63B8957B7}" type="datetimeFigureOut">
              <a:rPr lang="es-CR" smtClean="0"/>
              <a:t>02/10/2017</a:t>
            </a:fld>
            <a:endParaRPr lang="es-CR"/>
          </a:p>
        </p:txBody>
      </p:sp>
      <p:sp>
        <p:nvSpPr>
          <p:cNvPr id="4" name="Marcador de imagen de diapositiva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2446" tIns="46223" rIns="92446" bIns="46223" rtlCol="0" anchor="ctr"/>
          <a:lstStyle/>
          <a:p>
            <a:endParaRPr lang="es-CR"/>
          </a:p>
        </p:txBody>
      </p:sp>
      <p:sp>
        <p:nvSpPr>
          <p:cNvPr id="5" name="Marcador de notas 4"/>
          <p:cNvSpPr>
            <a:spLocks noGrp="1"/>
          </p:cNvSpPr>
          <p:nvPr>
            <p:ph type="body" sz="quarter" idx="3"/>
          </p:nvPr>
        </p:nvSpPr>
        <p:spPr>
          <a:xfrm>
            <a:off x="701041" y="4473892"/>
            <a:ext cx="5608320" cy="3660458"/>
          </a:xfrm>
          <a:prstGeom prst="rect">
            <a:avLst/>
          </a:prstGeom>
        </p:spPr>
        <p:txBody>
          <a:bodyPr vert="horz" lIns="92446" tIns="46223" rIns="92446" bIns="46223"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6" name="Marcador de pie de página 5"/>
          <p:cNvSpPr>
            <a:spLocks noGrp="1"/>
          </p:cNvSpPr>
          <p:nvPr>
            <p:ph type="ftr" sz="quarter" idx="4"/>
          </p:nvPr>
        </p:nvSpPr>
        <p:spPr>
          <a:xfrm>
            <a:off x="1" y="8829968"/>
            <a:ext cx="3037840" cy="466433"/>
          </a:xfrm>
          <a:prstGeom prst="rect">
            <a:avLst/>
          </a:prstGeom>
        </p:spPr>
        <p:txBody>
          <a:bodyPr vert="horz" lIns="92446" tIns="46223" rIns="92446" bIns="46223"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970939" y="8829968"/>
            <a:ext cx="3037840" cy="466433"/>
          </a:xfrm>
          <a:prstGeom prst="rect">
            <a:avLst/>
          </a:prstGeom>
        </p:spPr>
        <p:txBody>
          <a:bodyPr vert="horz" lIns="92446" tIns="46223" rIns="92446" bIns="46223" rtlCol="0" anchor="b"/>
          <a:lstStyle>
            <a:lvl1pPr algn="r">
              <a:defRPr sz="1200"/>
            </a:lvl1pPr>
          </a:lstStyle>
          <a:p>
            <a:fld id="{82967FCC-90A0-4151-98D2-1F42DD782900}" type="slidenum">
              <a:rPr lang="es-CR" smtClean="0"/>
              <a:t>‹Nº›</a:t>
            </a:fld>
            <a:endParaRPr lang="es-CR"/>
          </a:p>
        </p:txBody>
      </p:sp>
    </p:spTree>
    <p:extLst>
      <p:ext uri="{BB962C8B-B14F-4D97-AF65-F5344CB8AC3E}">
        <p14:creationId xmlns:p14="http://schemas.microsoft.com/office/powerpoint/2010/main" val="380856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490870" y="1122363"/>
            <a:ext cx="6967330" cy="2387600"/>
          </a:xfrm>
        </p:spPr>
        <p:txBody>
          <a:bodyPr anchor="b">
            <a:normAutofit/>
          </a:bodyPr>
          <a:lstStyle>
            <a:lvl1pPr algn="ctr">
              <a:defRPr sz="5400"/>
            </a:lvl1pPr>
          </a:lstStyle>
          <a:p>
            <a:r>
              <a:rPr lang="es-ES" dirty="0" smtClean="0"/>
              <a:t>Haga clic para modificar el estilo de título del patrón</a:t>
            </a:r>
            <a:endParaRPr lang="en-US" dirty="0"/>
          </a:p>
        </p:txBody>
      </p:sp>
      <p:sp>
        <p:nvSpPr>
          <p:cNvPr id="3" name="Subtitle 2"/>
          <p:cNvSpPr>
            <a:spLocks noGrp="1"/>
          </p:cNvSpPr>
          <p:nvPr>
            <p:ph type="subTitle" idx="1"/>
          </p:nvPr>
        </p:nvSpPr>
        <p:spPr>
          <a:xfrm>
            <a:off x="1878496" y="3602038"/>
            <a:ext cx="6122504"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smtClean="0"/>
              <a:t>Haga clic para modificar el estilo de subtítulo del patrón</a:t>
            </a:r>
            <a:endParaRPr lang="en-US" dirty="0"/>
          </a:p>
        </p:txBody>
      </p:sp>
      <p:sp>
        <p:nvSpPr>
          <p:cNvPr id="6" name="Slide Number Placeholder 5"/>
          <p:cNvSpPr>
            <a:spLocks noGrp="1"/>
          </p:cNvSpPr>
          <p:nvPr>
            <p:ph type="sldNum" sz="quarter" idx="12"/>
          </p:nvPr>
        </p:nvSpPr>
        <p:spPr/>
        <p:txBody>
          <a:bodyPr/>
          <a:lstStyle/>
          <a:p>
            <a:fld id="{122B8A74-3ABE-4C17-82E3-06EFA5BA5DEB}" type="slidenum">
              <a:rPr lang="es-CR" smtClean="0"/>
              <a:t>‹Nº›</a:t>
            </a:fld>
            <a:endParaRPr lang="es-CR"/>
          </a:p>
        </p:txBody>
      </p:sp>
      <p:sp>
        <p:nvSpPr>
          <p:cNvPr id="8" name="Footer Placeholder 4"/>
          <p:cNvSpPr>
            <a:spLocks noGrp="1"/>
          </p:cNvSpPr>
          <p:nvPr>
            <p:ph type="ftr" sz="quarter" idx="3"/>
          </p:nvPr>
        </p:nvSpPr>
        <p:spPr>
          <a:xfrm>
            <a:off x="5255317" y="6356351"/>
            <a:ext cx="3093554"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s-CR" dirty="0" smtClean="0"/>
              <a:t>Departamento</a:t>
            </a:r>
          </a:p>
          <a:p>
            <a:r>
              <a:rPr lang="es-CR" dirty="0" smtClean="0"/>
              <a:t>Dirección</a:t>
            </a:r>
            <a:endParaRPr lang="es-CR" dirty="0"/>
          </a:p>
        </p:txBody>
      </p:sp>
      <p:sp>
        <p:nvSpPr>
          <p:cNvPr id="9" name="Rectángulo 8"/>
          <p:cNvSpPr/>
          <p:nvPr userDrawn="1"/>
        </p:nvSpPr>
        <p:spPr>
          <a:xfrm>
            <a:off x="1003852" y="6524045"/>
            <a:ext cx="7086600" cy="75538"/>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133831859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Footer Placeholder 4"/>
          <p:cNvSpPr>
            <a:spLocks noGrp="1"/>
          </p:cNvSpPr>
          <p:nvPr>
            <p:ph type="ftr" sz="quarter" idx="11"/>
          </p:nvPr>
        </p:nvSpPr>
        <p:spPr/>
        <p:txBody>
          <a:bodyPr/>
          <a:lstStyle/>
          <a:p>
            <a:r>
              <a:rPr lang="es-CR" dirty="0" smtClean="0"/>
              <a:t>Departamento</a:t>
            </a:r>
          </a:p>
          <a:p>
            <a:r>
              <a:rPr lang="es-CR" dirty="0" smtClean="0"/>
              <a:t>Dirección</a:t>
            </a:r>
            <a:endParaRPr lang="es-CR" dirty="0"/>
          </a:p>
        </p:txBody>
      </p:sp>
      <p:sp>
        <p:nvSpPr>
          <p:cNvPr id="6" name="Slide Number Placeholder 5"/>
          <p:cNvSpPr>
            <a:spLocks noGrp="1"/>
          </p:cNvSpPr>
          <p:nvPr>
            <p:ph type="sldNum" sz="quarter" idx="12"/>
          </p:nvPr>
        </p:nvSpPr>
        <p:spPr/>
        <p:txBody>
          <a:bodyPr/>
          <a:lstStyle/>
          <a:p>
            <a:fld id="{122B8A74-3ABE-4C17-82E3-06EFA5BA5DEB}" type="slidenum">
              <a:rPr lang="es-CR" smtClean="0"/>
              <a:t>‹Nº›</a:t>
            </a:fld>
            <a:endParaRPr lang="es-CR"/>
          </a:p>
        </p:txBody>
      </p:sp>
      <p:sp>
        <p:nvSpPr>
          <p:cNvPr id="7" name="Rectángulo 6"/>
          <p:cNvSpPr/>
          <p:nvPr userDrawn="1"/>
        </p:nvSpPr>
        <p:spPr>
          <a:xfrm>
            <a:off x="1003852" y="6524045"/>
            <a:ext cx="613244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5173435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60794" y="1004060"/>
            <a:ext cx="7258258" cy="2852737"/>
          </a:xfrm>
        </p:spPr>
        <p:txBody>
          <a:bodyPr anchor="b">
            <a:normAutofit/>
          </a:bodyPr>
          <a:lstStyle>
            <a:lvl1pPr>
              <a:defRPr sz="5400"/>
            </a:lvl1pPr>
          </a:lstStyle>
          <a:p>
            <a:r>
              <a:rPr lang="es-ES" dirty="0" smtClean="0"/>
              <a:t>Haga clic para modificar el estilo de título del patrón</a:t>
            </a:r>
            <a:endParaRPr lang="en-US" dirty="0"/>
          </a:p>
        </p:txBody>
      </p:sp>
      <p:sp>
        <p:nvSpPr>
          <p:cNvPr id="3" name="Text Placeholder 2"/>
          <p:cNvSpPr>
            <a:spLocks noGrp="1"/>
          </p:cNvSpPr>
          <p:nvPr>
            <p:ph type="body" idx="1"/>
          </p:nvPr>
        </p:nvSpPr>
        <p:spPr>
          <a:xfrm>
            <a:off x="1060794" y="4122325"/>
            <a:ext cx="7449794" cy="1500187"/>
          </a:xfrm>
        </p:spPr>
        <p:txBody>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smtClean="0"/>
              <a:t>Haga clic para modificar el estilo de texto del patrón</a:t>
            </a:r>
          </a:p>
        </p:txBody>
      </p:sp>
      <p:sp>
        <p:nvSpPr>
          <p:cNvPr id="5" name="Footer Placeholder 4"/>
          <p:cNvSpPr>
            <a:spLocks noGrp="1"/>
          </p:cNvSpPr>
          <p:nvPr>
            <p:ph type="ftr" sz="quarter" idx="11"/>
          </p:nvPr>
        </p:nvSpPr>
        <p:spPr/>
        <p:txBody>
          <a:bodyPr/>
          <a:lstStyle/>
          <a:p>
            <a:r>
              <a:rPr lang="es-CR" dirty="0" smtClean="0"/>
              <a:t>Departamento</a:t>
            </a:r>
          </a:p>
          <a:p>
            <a:r>
              <a:rPr lang="es-CR" dirty="0" smtClean="0"/>
              <a:t>Dirección</a:t>
            </a:r>
            <a:endParaRPr lang="es-CR" dirty="0"/>
          </a:p>
        </p:txBody>
      </p:sp>
      <p:sp>
        <p:nvSpPr>
          <p:cNvPr id="6" name="Slide Number Placeholder 5"/>
          <p:cNvSpPr>
            <a:spLocks noGrp="1"/>
          </p:cNvSpPr>
          <p:nvPr>
            <p:ph type="sldNum" sz="quarter" idx="12"/>
          </p:nvPr>
        </p:nvSpPr>
        <p:spPr/>
        <p:txBody>
          <a:bodyPr/>
          <a:lstStyle/>
          <a:p>
            <a:fld id="{122B8A74-3ABE-4C17-82E3-06EFA5BA5DEB}" type="slidenum">
              <a:rPr lang="es-CR" smtClean="0"/>
              <a:t>‹Nº›</a:t>
            </a:fld>
            <a:endParaRPr lang="es-CR"/>
          </a:p>
        </p:txBody>
      </p:sp>
      <p:sp>
        <p:nvSpPr>
          <p:cNvPr id="7" name="Rectángulo 6"/>
          <p:cNvSpPr/>
          <p:nvPr userDrawn="1"/>
        </p:nvSpPr>
        <p:spPr>
          <a:xfrm>
            <a:off x="1003852" y="6524045"/>
            <a:ext cx="613244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332835162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92696" y="1825625"/>
            <a:ext cx="3468756" cy="4351338"/>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Content Placeholder 3"/>
          <p:cNvSpPr>
            <a:spLocks noGrp="1"/>
          </p:cNvSpPr>
          <p:nvPr>
            <p:ph sz="half" idx="2"/>
          </p:nvPr>
        </p:nvSpPr>
        <p:spPr>
          <a:xfrm>
            <a:off x="5049078" y="1825625"/>
            <a:ext cx="3466272" cy="4351338"/>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6" name="Footer Placeholder 5"/>
          <p:cNvSpPr>
            <a:spLocks noGrp="1"/>
          </p:cNvSpPr>
          <p:nvPr>
            <p:ph type="ftr" sz="quarter" idx="11"/>
          </p:nvPr>
        </p:nvSpPr>
        <p:spPr/>
        <p:txBody>
          <a:bodyPr/>
          <a:lstStyle/>
          <a:p>
            <a:r>
              <a:rPr lang="es-CR" dirty="0" smtClean="0"/>
              <a:t>Departamento</a:t>
            </a:r>
          </a:p>
          <a:p>
            <a:r>
              <a:rPr lang="es-CR" dirty="0" smtClean="0"/>
              <a:t>Dirección</a:t>
            </a:r>
            <a:endParaRPr lang="es-CR" dirty="0"/>
          </a:p>
        </p:txBody>
      </p:sp>
      <p:sp>
        <p:nvSpPr>
          <p:cNvPr id="7" name="Slide Number Placeholder 6"/>
          <p:cNvSpPr>
            <a:spLocks noGrp="1"/>
          </p:cNvSpPr>
          <p:nvPr>
            <p:ph type="sldNum" sz="quarter" idx="12"/>
          </p:nvPr>
        </p:nvSpPr>
        <p:spPr/>
        <p:txBody>
          <a:bodyPr/>
          <a:lstStyle/>
          <a:p>
            <a:fld id="{122B8A74-3ABE-4C17-82E3-06EFA5BA5DEB}" type="slidenum">
              <a:rPr lang="es-CR" smtClean="0"/>
              <a:t>‹Nº›</a:t>
            </a:fld>
            <a:endParaRPr lang="es-CR"/>
          </a:p>
        </p:txBody>
      </p:sp>
      <p:sp>
        <p:nvSpPr>
          <p:cNvPr id="8" name="Rectángulo 7"/>
          <p:cNvSpPr/>
          <p:nvPr userDrawn="1"/>
        </p:nvSpPr>
        <p:spPr>
          <a:xfrm>
            <a:off x="1003852" y="6524045"/>
            <a:ext cx="613244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27106925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52938" y="365126"/>
            <a:ext cx="7363603" cy="1325563"/>
          </a:xfrm>
        </p:spPr>
        <p:txBody>
          <a:bodyPr/>
          <a:lstStyle/>
          <a:p>
            <a:r>
              <a:rPr lang="es-ES" dirty="0" smtClean="0"/>
              <a:t>Haga clic para modificar el estilo de título del patrón</a:t>
            </a:r>
            <a:endParaRPr lang="en-US" dirty="0"/>
          </a:p>
        </p:txBody>
      </p:sp>
      <p:sp>
        <p:nvSpPr>
          <p:cNvPr id="3" name="Text Placeholder 2"/>
          <p:cNvSpPr>
            <a:spLocks noGrp="1"/>
          </p:cNvSpPr>
          <p:nvPr>
            <p:ph type="body" idx="1"/>
          </p:nvPr>
        </p:nvSpPr>
        <p:spPr>
          <a:xfrm>
            <a:off x="1152938" y="1790492"/>
            <a:ext cx="3345244"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Content Placeholder 3"/>
          <p:cNvSpPr>
            <a:spLocks noGrp="1"/>
          </p:cNvSpPr>
          <p:nvPr>
            <p:ph sz="half" idx="2"/>
          </p:nvPr>
        </p:nvSpPr>
        <p:spPr>
          <a:xfrm>
            <a:off x="1152938" y="2614404"/>
            <a:ext cx="3345243" cy="3684588"/>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5" name="Text Placeholder 4"/>
          <p:cNvSpPr>
            <a:spLocks noGrp="1"/>
          </p:cNvSpPr>
          <p:nvPr>
            <p:ph type="body" sz="quarter" idx="3"/>
          </p:nvPr>
        </p:nvSpPr>
        <p:spPr>
          <a:xfrm>
            <a:off x="5154823" y="1790492"/>
            <a:ext cx="3361718"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Content Placeholder 5"/>
          <p:cNvSpPr>
            <a:spLocks noGrp="1"/>
          </p:cNvSpPr>
          <p:nvPr>
            <p:ph sz="quarter" idx="4"/>
          </p:nvPr>
        </p:nvSpPr>
        <p:spPr>
          <a:xfrm>
            <a:off x="5154823" y="2614404"/>
            <a:ext cx="336171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Footer Placeholder 7"/>
          <p:cNvSpPr>
            <a:spLocks noGrp="1"/>
          </p:cNvSpPr>
          <p:nvPr>
            <p:ph type="ftr" sz="quarter" idx="11"/>
          </p:nvPr>
        </p:nvSpPr>
        <p:spPr/>
        <p:txBody>
          <a:bodyPr/>
          <a:lstStyle/>
          <a:p>
            <a:r>
              <a:rPr lang="es-CR" dirty="0" smtClean="0"/>
              <a:t>Departamento</a:t>
            </a:r>
          </a:p>
          <a:p>
            <a:r>
              <a:rPr lang="es-CR" dirty="0" smtClean="0"/>
              <a:t>Dirección</a:t>
            </a:r>
          </a:p>
        </p:txBody>
      </p:sp>
      <p:sp>
        <p:nvSpPr>
          <p:cNvPr id="9" name="Slide Number Placeholder 8"/>
          <p:cNvSpPr>
            <a:spLocks noGrp="1"/>
          </p:cNvSpPr>
          <p:nvPr>
            <p:ph type="sldNum" sz="quarter" idx="12"/>
          </p:nvPr>
        </p:nvSpPr>
        <p:spPr/>
        <p:txBody>
          <a:bodyPr/>
          <a:lstStyle/>
          <a:p>
            <a:fld id="{122B8A74-3ABE-4C17-82E3-06EFA5BA5DEB}" type="slidenum">
              <a:rPr lang="es-CR" smtClean="0"/>
              <a:t>‹Nº›</a:t>
            </a:fld>
            <a:endParaRPr lang="es-CR"/>
          </a:p>
        </p:txBody>
      </p:sp>
      <p:sp>
        <p:nvSpPr>
          <p:cNvPr id="10" name="Rectángulo 9"/>
          <p:cNvSpPr/>
          <p:nvPr userDrawn="1"/>
        </p:nvSpPr>
        <p:spPr>
          <a:xfrm>
            <a:off x="1003852" y="6524045"/>
            <a:ext cx="613244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5133483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4" name="Footer Placeholder 3"/>
          <p:cNvSpPr>
            <a:spLocks noGrp="1"/>
          </p:cNvSpPr>
          <p:nvPr>
            <p:ph type="ftr" sz="quarter" idx="11"/>
          </p:nvPr>
        </p:nvSpPr>
        <p:spPr/>
        <p:txBody>
          <a:bodyPr/>
          <a:lstStyle/>
          <a:p>
            <a:r>
              <a:rPr lang="es-CR" dirty="0" smtClean="0"/>
              <a:t>Departamento</a:t>
            </a:r>
          </a:p>
          <a:p>
            <a:r>
              <a:rPr lang="es-CR" dirty="0" smtClean="0"/>
              <a:t>Dirección</a:t>
            </a:r>
          </a:p>
        </p:txBody>
      </p:sp>
      <p:sp>
        <p:nvSpPr>
          <p:cNvPr id="5" name="Slide Number Placeholder 4"/>
          <p:cNvSpPr>
            <a:spLocks noGrp="1"/>
          </p:cNvSpPr>
          <p:nvPr>
            <p:ph type="sldNum" sz="quarter" idx="12"/>
          </p:nvPr>
        </p:nvSpPr>
        <p:spPr/>
        <p:txBody>
          <a:bodyPr/>
          <a:lstStyle/>
          <a:p>
            <a:fld id="{122B8A74-3ABE-4C17-82E3-06EFA5BA5DEB}" type="slidenum">
              <a:rPr lang="es-CR" smtClean="0"/>
              <a:t>‹Nº›</a:t>
            </a:fld>
            <a:endParaRPr lang="es-CR"/>
          </a:p>
        </p:txBody>
      </p:sp>
      <p:sp>
        <p:nvSpPr>
          <p:cNvPr id="6" name="Rectángulo 5"/>
          <p:cNvSpPr/>
          <p:nvPr userDrawn="1"/>
        </p:nvSpPr>
        <p:spPr>
          <a:xfrm>
            <a:off x="1003852" y="6524045"/>
            <a:ext cx="613244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427646263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s-CR" smtClean="0"/>
              <a:t>Departamento Dirección</a:t>
            </a:r>
            <a:endParaRPr lang="es-CR"/>
          </a:p>
        </p:txBody>
      </p:sp>
      <p:sp>
        <p:nvSpPr>
          <p:cNvPr id="4" name="Slide Number Placeholder 3"/>
          <p:cNvSpPr>
            <a:spLocks noGrp="1"/>
          </p:cNvSpPr>
          <p:nvPr>
            <p:ph type="sldNum" sz="quarter" idx="12"/>
          </p:nvPr>
        </p:nvSpPr>
        <p:spPr/>
        <p:txBody>
          <a:bodyPr/>
          <a:lstStyle/>
          <a:p>
            <a:fld id="{122B8A74-3ABE-4C17-82E3-06EFA5BA5DEB}" type="slidenum">
              <a:rPr lang="es-CR" smtClean="0"/>
              <a:t>‹Nº›</a:t>
            </a:fld>
            <a:endParaRPr lang="es-CR"/>
          </a:p>
        </p:txBody>
      </p:sp>
      <p:sp>
        <p:nvSpPr>
          <p:cNvPr id="5" name="Rectángulo 4"/>
          <p:cNvSpPr/>
          <p:nvPr userDrawn="1"/>
        </p:nvSpPr>
        <p:spPr>
          <a:xfrm>
            <a:off x="1003852" y="6524045"/>
            <a:ext cx="6132444" cy="457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207375920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ángulo 7"/>
          <p:cNvSpPr/>
          <p:nvPr userDrawn="1"/>
        </p:nvSpPr>
        <p:spPr>
          <a:xfrm>
            <a:off x="735496" y="6524045"/>
            <a:ext cx="6400800" cy="65598"/>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2" name="Title Placeholder 1"/>
          <p:cNvSpPr>
            <a:spLocks noGrp="1"/>
          </p:cNvSpPr>
          <p:nvPr>
            <p:ph type="title"/>
          </p:nvPr>
        </p:nvSpPr>
        <p:spPr>
          <a:xfrm>
            <a:off x="1192696" y="365126"/>
            <a:ext cx="7322654" cy="1325563"/>
          </a:xfrm>
          <a:prstGeom prst="rect">
            <a:avLst/>
          </a:prstGeom>
        </p:spPr>
        <p:txBody>
          <a:bodyPr vert="horz" lIns="91440" tIns="45720" rIns="91440" bIns="45720" rtlCol="0" anchor="ctr">
            <a:normAutofit/>
          </a:bodyPr>
          <a:lstStyle/>
          <a:p>
            <a:r>
              <a:rPr lang="es-ES" dirty="0" smtClean="0"/>
              <a:t>Haga clic para modificar el estilo de título del patrón</a:t>
            </a:r>
            <a:endParaRPr lang="en-US" dirty="0"/>
          </a:p>
        </p:txBody>
      </p:sp>
      <p:sp>
        <p:nvSpPr>
          <p:cNvPr id="3" name="Text Placeholder 2"/>
          <p:cNvSpPr>
            <a:spLocks noGrp="1"/>
          </p:cNvSpPr>
          <p:nvPr>
            <p:ph type="body" idx="1"/>
          </p:nvPr>
        </p:nvSpPr>
        <p:spPr>
          <a:xfrm>
            <a:off x="1192696" y="1825625"/>
            <a:ext cx="7322654"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Footer Placeholder 4"/>
          <p:cNvSpPr>
            <a:spLocks noGrp="1"/>
          </p:cNvSpPr>
          <p:nvPr>
            <p:ph type="ftr" sz="quarter" idx="3"/>
          </p:nvPr>
        </p:nvSpPr>
        <p:spPr>
          <a:xfrm>
            <a:off x="5225498" y="6356351"/>
            <a:ext cx="3093554"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s-CR" dirty="0" smtClean="0"/>
              <a:t>Departamento</a:t>
            </a:r>
          </a:p>
          <a:p>
            <a:r>
              <a:rPr lang="es-CR" dirty="0" smtClean="0"/>
              <a:t>Dirección</a:t>
            </a:r>
            <a:endParaRPr lang="es-CR" dirty="0"/>
          </a:p>
        </p:txBody>
      </p:sp>
      <p:sp>
        <p:nvSpPr>
          <p:cNvPr id="6" name="Slide Number Placeholder 5"/>
          <p:cNvSpPr>
            <a:spLocks noGrp="1"/>
          </p:cNvSpPr>
          <p:nvPr>
            <p:ph type="sldNum" sz="quarter" idx="4"/>
          </p:nvPr>
        </p:nvSpPr>
        <p:spPr>
          <a:xfrm>
            <a:off x="8408504" y="6356351"/>
            <a:ext cx="514350" cy="365125"/>
          </a:xfrm>
          <a:prstGeom prst="rect">
            <a:avLst/>
          </a:prstGeom>
          <a:solidFill>
            <a:schemeClr val="accent4">
              <a:lumMod val="60000"/>
              <a:lumOff val="40000"/>
            </a:schemeClr>
          </a:solidFill>
        </p:spPr>
        <p:txBody>
          <a:bodyPr vert="horz" lIns="91440" tIns="45720" rIns="91440" bIns="45720" rtlCol="0" anchor="ctr"/>
          <a:lstStyle>
            <a:lvl1pPr algn="r">
              <a:defRPr sz="1200" b="1">
                <a:solidFill>
                  <a:schemeClr val="bg1"/>
                </a:solidFill>
                <a:latin typeface="Arial" panose="020B0604020202020204" pitchFamily="34" charset="0"/>
                <a:cs typeface="Arial" panose="020B0604020202020204" pitchFamily="34" charset="0"/>
              </a:defRPr>
            </a:lvl1pPr>
          </a:lstStyle>
          <a:p>
            <a:fld id="{122B8A74-3ABE-4C17-82E3-06EFA5BA5DEB}" type="slidenum">
              <a:rPr lang="es-CR" smtClean="0"/>
              <a:pPr/>
              <a:t>‹Nº›</a:t>
            </a:fld>
            <a:endParaRPr lang="es-CR" dirty="0"/>
          </a:p>
        </p:txBody>
      </p:sp>
      <p:pic>
        <p:nvPicPr>
          <p:cNvPr id="7" name="Imagen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413057" y="-586407"/>
            <a:ext cx="3740514" cy="7900452"/>
          </a:xfrm>
          <a:prstGeom prst="rect">
            <a:avLst/>
          </a:prstGeom>
        </p:spPr>
      </p:pic>
      <p:sp>
        <p:nvSpPr>
          <p:cNvPr id="9" name="Forma libre 8"/>
          <p:cNvSpPr/>
          <p:nvPr userDrawn="1"/>
        </p:nvSpPr>
        <p:spPr>
          <a:xfrm rot="10800000">
            <a:off x="-159027" y="-92433"/>
            <a:ext cx="1013791" cy="3061252"/>
          </a:xfrm>
          <a:custGeom>
            <a:avLst/>
            <a:gdLst>
              <a:gd name="connsiteX0" fmla="*/ 974035 w 1003852"/>
              <a:gd name="connsiteY0" fmla="*/ 0 h 3061252"/>
              <a:gd name="connsiteX1" fmla="*/ 0 w 1003852"/>
              <a:gd name="connsiteY1" fmla="*/ 1550504 h 3061252"/>
              <a:gd name="connsiteX2" fmla="*/ 1003852 w 1003852"/>
              <a:gd name="connsiteY2" fmla="*/ 3061252 h 3061252"/>
              <a:gd name="connsiteX3" fmla="*/ 974035 w 1003852"/>
              <a:gd name="connsiteY3" fmla="*/ 0 h 3061252"/>
            </a:gdLst>
            <a:ahLst/>
            <a:cxnLst>
              <a:cxn ang="0">
                <a:pos x="connsiteX0" y="connsiteY0"/>
              </a:cxn>
              <a:cxn ang="0">
                <a:pos x="connsiteX1" y="connsiteY1"/>
              </a:cxn>
              <a:cxn ang="0">
                <a:pos x="connsiteX2" y="connsiteY2"/>
              </a:cxn>
              <a:cxn ang="0">
                <a:pos x="connsiteX3" y="connsiteY3"/>
              </a:cxn>
            </a:cxnLst>
            <a:rect l="l" t="t" r="r" b="b"/>
            <a:pathLst>
              <a:path w="1003852" h="3061252">
                <a:moveTo>
                  <a:pt x="974035" y="0"/>
                </a:moveTo>
                <a:lnTo>
                  <a:pt x="0" y="1550504"/>
                </a:lnTo>
                <a:lnTo>
                  <a:pt x="1003852" y="3061252"/>
                </a:lnTo>
                <a:lnTo>
                  <a:pt x="974035" y="0"/>
                </a:lnTo>
                <a:close/>
              </a:path>
            </a:pathLst>
          </a:custGeom>
          <a:ln>
            <a:noFill/>
          </a:ln>
          <a:effectLst>
            <a:outerShdw blurRad="50800" dist="38100" dir="2700000" algn="tl"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27557798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2063767" y="1099377"/>
            <a:ext cx="6007894" cy="2585323"/>
          </a:xfrm>
          <a:prstGeom prst="rect">
            <a:avLst/>
          </a:prstGeom>
          <a:noFill/>
          <a:effectLst>
            <a:outerShdw blurRad="50800" dist="38100" algn="l" rotWithShape="0">
              <a:prstClr val="black">
                <a:alpha val="40000"/>
              </a:prstClr>
            </a:outerShdw>
          </a:effectLst>
        </p:spPr>
        <p:txBody>
          <a:bodyPr wrap="square" rtlCol="0">
            <a:spAutoFit/>
          </a:bodyPr>
          <a:lstStyle/>
          <a:p>
            <a:pPr algn="ctr"/>
            <a:r>
              <a:rPr lang="es-CR" sz="5400" b="1" dirty="0" smtClean="0">
                <a:solidFill>
                  <a:schemeClr val="tx1">
                    <a:lumMod val="95000"/>
                    <a:lumOff val="5000"/>
                  </a:schemeClr>
                </a:solidFill>
                <a:effectLst>
                  <a:outerShdw blurRad="50800" dist="38100" dir="2700000" algn="tl" rotWithShape="0">
                    <a:schemeClr val="bg1">
                      <a:lumMod val="85000"/>
                      <a:alpha val="40000"/>
                    </a:schemeClr>
                  </a:outerShdw>
                </a:effectLst>
                <a:latin typeface="Arial Narrow" panose="020B0606020202030204" pitchFamily="34" charset="0"/>
              </a:rPr>
              <a:t>Laberinto normativo y su impacto en la obra pública</a:t>
            </a:r>
            <a:endParaRPr lang="es-CR" sz="5400" dirty="0">
              <a:solidFill>
                <a:schemeClr val="tx1">
                  <a:lumMod val="95000"/>
                  <a:lumOff val="5000"/>
                </a:schemeClr>
              </a:solidFill>
              <a:effectLst>
                <a:outerShdw blurRad="50800" dist="38100" dir="2700000" algn="tl" rotWithShape="0">
                  <a:schemeClr val="bg1">
                    <a:lumMod val="85000"/>
                    <a:alpha val="40000"/>
                  </a:schemeClr>
                </a:outerShdw>
              </a:effectLst>
              <a:latin typeface="Arial Narrow" panose="020B060602020203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05021" y="4422913"/>
            <a:ext cx="1477063" cy="1140722"/>
          </a:xfrm>
          <a:prstGeom prst="rect">
            <a:avLst/>
          </a:prstGeom>
        </p:spPr>
      </p:pic>
      <p:pic>
        <p:nvPicPr>
          <p:cNvPr id="8" name="Imagen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4427" y="4619934"/>
            <a:ext cx="1693689" cy="746680"/>
          </a:xfrm>
          <a:prstGeom prst="rect">
            <a:avLst/>
          </a:prstGeom>
        </p:spPr>
      </p:pic>
    </p:spTree>
    <p:extLst>
      <p:ext uri="{BB962C8B-B14F-4D97-AF65-F5344CB8AC3E}">
        <p14:creationId xmlns:p14="http://schemas.microsoft.com/office/powerpoint/2010/main" val="997030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Gestión</a:t>
            </a:r>
            <a:endParaRPr lang="es-CR" dirty="0"/>
          </a:p>
        </p:txBody>
      </p:sp>
      <p:sp>
        <p:nvSpPr>
          <p:cNvPr id="3" name="Marcador de contenido 2"/>
          <p:cNvSpPr>
            <a:spLocks noGrp="1"/>
          </p:cNvSpPr>
          <p:nvPr>
            <p:ph idx="1"/>
          </p:nvPr>
        </p:nvSpPr>
        <p:spPr>
          <a:xfrm>
            <a:off x="1192696" y="1690689"/>
            <a:ext cx="7322654" cy="4486274"/>
          </a:xfrm>
        </p:spPr>
        <p:txBody>
          <a:bodyPr>
            <a:normAutofit/>
          </a:bodyPr>
          <a:lstStyle/>
          <a:p>
            <a:pPr marL="0" indent="0">
              <a:buNone/>
            </a:pPr>
            <a:r>
              <a:rPr lang="es-CR" sz="1600" i="1" dirty="0"/>
              <a:t>“La insuficiente asignación de fondos es sólo una de las razones del mal desempeño de la red nacional de caminos pavimentados. Igualmente importantes, o más, son las limitaciones operativas, institucionales y administrativas. No tiene justificación económica incrementar los gastos del sistema vial sin resolver estas limitaciones.” (Banco Mundial y Banco Interamericano de Desarrollo, Costa Rica: Informe sobre el gasto público, 2009</a:t>
            </a:r>
            <a:r>
              <a:rPr lang="es-CR" sz="1600" i="1" dirty="0" smtClean="0"/>
              <a:t>)</a:t>
            </a:r>
          </a:p>
          <a:p>
            <a:pPr marL="0" indent="0">
              <a:buNone/>
            </a:pPr>
            <a:endParaRPr lang="es-CR" sz="1600" i="1" dirty="0" smtClean="0"/>
          </a:p>
          <a:p>
            <a:r>
              <a:rPr lang="es-CR" sz="1600" dirty="0" smtClean="0"/>
              <a:t>La </a:t>
            </a:r>
            <a:r>
              <a:rPr lang="es-CR" sz="1600" dirty="0"/>
              <a:t>gestión de la red vial depende de cuatro </a:t>
            </a:r>
            <a:r>
              <a:rPr lang="es-CR" sz="1600" dirty="0" smtClean="0"/>
              <a:t>organizaciones, </a:t>
            </a:r>
            <a:r>
              <a:rPr lang="es-CR" sz="1600" dirty="0"/>
              <a:t>cuya normativa responde a las mejores prácticas de las décadas de 1960, 1970 y 1990 respectivamente, con la correspondiente falta de consistencia.</a:t>
            </a:r>
          </a:p>
          <a:p>
            <a:r>
              <a:rPr lang="es-CR" sz="1600" dirty="0"/>
              <a:t>A</a:t>
            </a:r>
            <a:r>
              <a:rPr lang="es-CR" sz="1600" dirty="0" smtClean="0"/>
              <a:t>dministración </a:t>
            </a:r>
            <a:r>
              <a:rPr lang="es-CR" sz="1600" dirty="0"/>
              <a:t>de activos </a:t>
            </a:r>
            <a:r>
              <a:rPr lang="es-CR" sz="1600" dirty="0" smtClean="0"/>
              <a:t>como </a:t>
            </a:r>
            <a:r>
              <a:rPr lang="es-CR" sz="1600" dirty="0"/>
              <a:t>la forma idónea de asegurar el mejor uso de los recursos disponibles</a:t>
            </a:r>
            <a:r>
              <a:rPr lang="es-CR" sz="1600" dirty="0" smtClean="0"/>
              <a:t>.</a:t>
            </a:r>
            <a:endParaRPr lang="es-CR" sz="1600" dirty="0"/>
          </a:p>
          <a:p>
            <a:r>
              <a:rPr lang="es-CR" sz="1600" dirty="0" smtClean="0"/>
              <a:t>Mecanismos </a:t>
            </a:r>
            <a:r>
              <a:rPr lang="es-CR" sz="1600" dirty="0"/>
              <a:t>de contratación ágiles y </a:t>
            </a:r>
            <a:r>
              <a:rPr lang="es-CR" sz="1600" dirty="0" smtClean="0"/>
              <a:t>oportunos (régimen recursivo)</a:t>
            </a:r>
            <a:endParaRPr lang="es-CR" sz="1600" dirty="0"/>
          </a:p>
          <a:p>
            <a:r>
              <a:rPr lang="es-CR" sz="1600" dirty="0"/>
              <a:t>Mecanismos de control y rendición de </a:t>
            </a:r>
            <a:r>
              <a:rPr lang="es-CR" sz="1600" dirty="0" smtClean="0"/>
              <a:t>cuentas.</a:t>
            </a:r>
          </a:p>
          <a:p>
            <a:endParaRPr lang="es-CR" sz="1600" dirty="0"/>
          </a:p>
          <a:p>
            <a:endParaRPr lang="es-CR" sz="1600" dirty="0"/>
          </a:p>
        </p:txBody>
      </p:sp>
      <p:sp>
        <p:nvSpPr>
          <p:cNvPr id="4" name="Marcador de número de diapositiva 3"/>
          <p:cNvSpPr>
            <a:spLocks noGrp="1"/>
          </p:cNvSpPr>
          <p:nvPr>
            <p:ph type="sldNum" sz="quarter" idx="12"/>
          </p:nvPr>
        </p:nvSpPr>
        <p:spPr/>
        <p:txBody>
          <a:bodyPr/>
          <a:lstStyle/>
          <a:p>
            <a:fld id="{122B8A74-3ABE-4C17-82E3-06EFA5BA5DEB}" type="slidenum">
              <a:rPr lang="es-CR" smtClean="0"/>
              <a:t>10</a:t>
            </a:fld>
            <a:endParaRPr lang="es-CR"/>
          </a:p>
        </p:txBody>
      </p:sp>
    </p:spTree>
    <p:extLst>
      <p:ext uri="{BB962C8B-B14F-4D97-AF65-F5344CB8AC3E}">
        <p14:creationId xmlns:p14="http://schemas.microsoft.com/office/powerpoint/2010/main" val="1983764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Gestión</a:t>
            </a:r>
            <a:endParaRPr lang="es-CR" dirty="0"/>
          </a:p>
        </p:txBody>
      </p:sp>
      <p:sp>
        <p:nvSpPr>
          <p:cNvPr id="3" name="Marcador de contenido 2"/>
          <p:cNvSpPr>
            <a:spLocks noGrp="1"/>
          </p:cNvSpPr>
          <p:nvPr>
            <p:ph idx="1"/>
          </p:nvPr>
        </p:nvSpPr>
        <p:spPr/>
        <p:txBody>
          <a:bodyPr>
            <a:normAutofit/>
          </a:bodyPr>
          <a:lstStyle/>
          <a:p>
            <a:r>
              <a:rPr lang="es-CR" sz="1600" i="1" dirty="0"/>
              <a:t>Bajo nivel salarial de los funcionarios y dificultad para desarrollar una carrera profesional en la administración: Resulta complicado que personal de alta cualificación realice su carrera profesional en la administración, debido entre otras cosas, a los bajos niveles salariales. Esta situación supone una gran debilidad, en cuanto que representa una importante descapitalización humana y de conocimiento de las funciones y actividades desarrolladas. (INECO, </a:t>
            </a:r>
            <a:r>
              <a:rPr lang="es-CR" sz="1600" i="1" dirty="0" smtClean="0"/>
              <a:t>PNT, </a:t>
            </a:r>
            <a:r>
              <a:rPr lang="es-CR" sz="1600" i="1" dirty="0"/>
              <a:t>2011</a:t>
            </a:r>
            <a:r>
              <a:rPr lang="es-CR" sz="1600" i="1" dirty="0" smtClean="0"/>
              <a:t>)</a:t>
            </a:r>
          </a:p>
          <a:p>
            <a:r>
              <a:rPr lang="es-CR" sz="1600" dirty="0"/>
              <a:t>Relocalización de servicios públicos</a:t>
            </a:r>
          </a:p>
          <a:p>
            <a:r>
              <a:rPr lang="es-CR" sz="1600" dirty="0"/>
              <a:t>Expropiaciones</a:t>
            </a:r>
          </a:p>
          <a:p>
            <a:r>
              <a:rPr lang="es-CR" sz="1600" dirty="0" smtClean="0"/>
              <a:t>Normativa ambiental</a:t>
            </a:r>
          </a:p>
          <a:p>
            <a:r>
              <a:rPr lang="es-CR" sz="1600" dirty="0" smtClean="0"/>
              <a:t>Obras Menores</a:t>
            </a:r>
          </a:p>
          <a:p>
            <a:r>
              <a:rPr lang="es-CR" sz="1600" dirty="0" smtClean="0"/>
              <a:t>Código de Minería</a:t>
            </a:r>
            <a:endParaRPr lang="es-CR" sz="1600" dirty="0"/>
          </a:p>
          <a:p>
            <a:endParaRPr lang="es-CR" sz="1600" dirty="0"/>
          </a:p>
          <a:p>
            <a:endParaRPr lang="es-CR" sz="1600" dirty="0"/>
          </a:p>
        </p:txBody>
      </p:sp>
      <p:sp>
        <p:nvSpPr>
          <p:cNvPr id="4" name="Marcador de número de diapositiva 3"/>
          <p:cNvSpPr>
            <a:spLocks noGrp="1"/>
          </p:cNvSpPr>
          <p:nvPr>
            <p:ph type="sldNum" sz="quarter" idx="12"/>
          </p:nvPr>
        </p:nvSpPr>
        <p:spPr/>
        <p:txBody>
          <a:bodyPr/>
          <a:lstStyle/>
          <a:p>
            <a:fld id="{122B8A74-3ABE-4C17-82E3-06EFA5BA5DEB}" type="slidenum">
              <a:rPr lang="es-CR" smtClean="0"/>
              <a:t>11</a:t>
            </a:fld>
            <a:endParaRPr lang="es-CR"/>
          </a:p>
        </p:txBody>
      </p:sp>
    </p:spTree>
    <p:extLst>
      <p:ext uri="{BB962C8B-B14F-4D97-AF65-F5344CB8AC3E}">
        <p14:creationId xmlns:p14="http://schemas.microsoft.com/office/powerpoint/2010/main" val="914972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2696" y="6848"/>
            <a:ext cx="7322654" cy="1325563"/>
          </a:xfrm>
        </p:spPr>
        <p:txBody>
          <a:bodyPr/>
          <a:lstStyle/>
          <a:p>
            <a:r>
              <a:rPr lang="es-CR" dirty="0" smtClean="0"/>
              <a:t>Propuestas</a:t>
            </a:r>
            <a:endParaRPr lang="es-CR" dirty="0"/>
          </a:p>
        </p:txBody>
      </p:sp>
      <p:sp>
        <p:nvSpPr>
          <p:cNvPr id="4" name="Marcador de número de diapositiva 3"/>
          <p:cNvSpPr>
            <a:spLocks noGrp="1"/>
          </p:cNvSpPr>
          <p:nvPr>
            <p:ph type="sldNum" sz="quarter" idx="12"/>
          </p:nvPr>
        </p:nvSpPr>
        <p:spPr/>
        <p:txBody>
          <a:bodyPr/>
          <a:lstStyle/>
          <a:p>
            <a:fld id="{122B8A74-3ABE-4C17-82E3-06EFA5BA5DEB}" type="slidenum">
              <a:rPr lang="es-CR" smtClean="0"/>
              <a:t>12</a:t>
            </a:fld>
            <a:endParaRPr lang="es-CR"/>
          </a:p>
        </p:txBody>
      </p:sp>
      <p:graphicFrame>
        <p:nvGraphicFramePr>
          <p:cNvPr id="3" name="Tabla 2"/>
          <p:cNvGraphicFramePr>
            <a:graphicFrameLocks noGrp="1"/>
          </p:cNvGraphicFramePr>
          <p:nvPr>
            <p:extLst>
              <p:ext uri="{D42A27DB-BD31-4B8C-83A1-F6EECF244321}">
                <p14:modId xmlns:p14="http://schemas.microsoft.com/office/powerpoint/2010/main" val="3940704128"/>
              </p:ext>
            </p:extLst>
          </p:nvPr>
        </p:nvGraphicFramePr>
        <p:xfrm>
          <a:off x="1192694" y="992777"/>
          <a:ext cx="7322656" cy="4888823"/>
        </p:xfrm>
        <a:graphic>
          <a:graphicData uri="http://schemas.openxmlformats.org/drawingml/2006/table">
            <a:tbl>
              <a:tblPr firstRow="1" firstCol="1" bandRow="1">
                <a:tableStyleId>{ED083AE6-46FA-4A59-8FB0-9F97EB10719F}</a:tableStyleId>
              </a:tblPr>
              <a:tblGrid>
                <a:gridCol w="3661328"/>
                <a:gridCol w="3661328"/>
              </a:tblGrid>
              <a:tr h="224729">
                <a:tc>
                  <a:txBody>
                    <a:bodyPr/>
                    <a:lstStyle/>
                    <a:p>
                      <a:pPr marL="0" algn="l" defTabSz="914400" rtl="0" eaLnBrk="1" latinLnBrk="0" hangingPunct="1">
                        <a:lnSpc>
                          <a:spcPct val="107000"/>
                        </a:lnSpc>
                        <a:spcAft>
                          <a:spcPts val="800"/>
                        </a:spcAft>
                      </a:pPr>
                      <a:r>
                        <a:rPr lang="es-CR" sz="1300" kern="1200" dirty="0">
                          <a:effectLst/>
                        </a:rPr>
                        <a:t>Ley del MOPT y creación del INIV, </a:t>
                      </a:r>
                      <a:r>
                        <a:rPr lang="es-CR" sz="1300" kern="1200" dirty="0" err="1">
                          <a:effectLst/>
                        </a:rPr>
                        <a:t>Exp</a:t>
                      </a:r>
                      <a:r>
                        <a:rPr lang="es-CR" sz="1300" kern="1200" dirty="0">
                          <a:effectLst/>
                        </a:rPr>
                        <a:t> N°19900</a:t>
                      </a:r>
                      <a:endParaRPr lang="es-CR" sz="1300" kern="1200" dirty="0">
                        <a:solidFill>
                          <a:schemeClr val="dk1"/>
                        </a:solidFill>
                        <a:effectLst/>
                        <a:latin typeface="+mn-lt"/>
                        <a:ea typeface="+mn-ea"/>
                        <a:cs typeface="+mn-cs"/>
                      </a:endParaRPr>
                    </a:p>
                  </a:txBody>
                  <a:tcPr marL="15221" marR="15221" marT="3134" marB="0"/>
                </a:tc>
                <a:tc>
                  <a:txBody>
                    <a:bodyPr/>
                    <a:lstStyle/>
                    <a:p>
                      <a:pPr marL="0" algn="l" defTabSz="914400" rtl="0" eaLnBrk="1" latinLnBrk="0" hangingPunct="1">
                        <a:lnSpc>
                          <a:spcPct val="107000"/>
                        </a:lnSpc>
                        <a:spcAft>
                          <a:spcPts val="800"/>
                        </a:spcAft>
                      </a:pPr>
                      <a:r>
                        <a:rPr lang="es-CR" sz="1300" kern="1200" dirty="0">
                          <a:effectLst/>
                        </a:rPr>
                        <a:t>Reforma integral a Ley de Caminos </a:t>
                      </a:r>
                      <a:r>
                        <a:rPr lang="es-CR" sz="1300" kern="1200" dirty="0" smtClean="0">
                          <a:effectLst/>
                        </a:rPr>
                        <a:t>(1972)</a:t>
                      </a:r>
                      <a:endParaRPr lang="es-CR" sz="1300" kern="1200" dirty="0">
                        <a:solidFill>
                          <a:schemeClr val="dk1"/>
                        </a:solidFill>
                        <a:effectLst/>
                        <a:latin typeface="+mn-lt"/>
                        <a:ea typeface="+mn-ea"/>
                        <a:cs typeface="+mn-cs"/>
                      </a:endParaRPr>
                    </a:p>
                  </a:txBody>
                  <a:tcPr marL="15221" marR="15221" marT="3134" marB="0"/>
                </a:tc>
              </a:tr>
              <a:tr h="1227976">
                <a:tc>
                  <a:txBody>
                    <a:bodyPr/>
                    <a:lstStyle/>
                    <a:p>
                      <a:pPr marL="0" algn="l" defTabSz="914400" rtl="0" eaLnBrk="1" latinLnBrk="0" hangingPunct="1">
                        <a:lnSpc>
                          <a:spcPct val="107000"/>
                        </a:lnSpc>
                        <a:spcAft>
                          <a:spcPts val="800"/>
                        </a:spcAft>
                      </a:pPr>
                      <a:r>
                        <a:rPr lang="es-CR" sz="1300" b="0" kern="1200" dirty="0">
                          <a:effectLst/>
                        </a:rPr>
                        <a:t>Ordena competencias y elimina vacíos y duplicidades</a:t>
                      </a:r>
                      <a:endParaRPr lang="es-CR" sz="1300" b="0" kern="1200" dirty="0">
                        <a:solidFill>
                          <a:schemeClr val="dk1"/>
                        </a:solidFill>
                        <a:effectLst/>
                        <a:latin typeface="+mn-lt"/>
                        <a:ea typeface="+mn-ea"/>
                        <a:cs typeface="+mn-cs"/>
                      </a:endParaRPr>
                    </a:p>
                  </a:txBody>
                  <a:tcPr marL="15221" marR="15221" marT="3134" marB="0"/>
                </a:tc>
                <a:tc>
                  <a:txBody>
                    <a:bodyPr/>
                    <a:lstStyle/>
                    <a:p>
                      <a:pPr marL="0" algn="l" defTabSz="914400" rtl="0" eaLnBrk="1" latinLnBrk="0" hangingPunct="1">
                        <a:lnSpc>
                          <a:spcPct val="107000"/>
                        </a:lnSpc>
                        <a:spcAft>
                          <a:spcPts val="800"/>
                        </a:spcAft>
                      </a:pPr>
                      <a:r>
                        <a:rPr lang="es-CR" sz="1300" b="0" kern="1200" dirty="0" smtClean="0">
                          <a:effectLst/>
                        </a:rPr>
                        <a:t>Reagrupa conjunto </a:t>
                      </a:r>
                      <a:r>
                        <a:rPr lang="es-CR" sz="1300" b="0" kern="1200" dirty="0">
                          <a:effectLst/>
                        </a:rPr>
                        <a:t>de las rutas de la Red </a:t>
                      </a:r>
                      <a:r>
                        <a:rPr lang="es-CR" sz="1300" b="0" kern="1200" dirty="0" smtClean="0">
                          <a:effectLst/>
                        </a:rPr>
                        <a:t>Vial: </a:t>
                      </a:r>
                      <a:r>
                        <a:rPr lang="es-CR" sz="1300" b="0" kern="1200" dirty="0">
                          <a:effectLst/>
                        </a:rPr>
                        <a:t>las rutas troncales de ámbito nacional y los ejes básicos de conexión regional (Red Vial Estratégica); y, </a:t>
                      </a:r>
                      <a:r>
                        <a:rPr lang="es-CR" sz="1300" b="0" kern="1200" dirty="0" smtClean="0">
                          <a:effectLst/>
                        </a:rPr>
                        <a:t>las </a:t>
                      </a:r>
                      <a:r>
                        <a:rPr lang="es-CR" sz="1300" b="0" kern="1200" dirty="0">
                          <a:effectLst/>
                        </a:rPr>
                        <a:t>rutas de integración territorial y acceso capilar final (Red Vial Complementaria). Esta clasificación </a:t>
                      </a:r>
                      <a:r>
                        <a:rPr lang="es-CR" sz="1300" b="0" kern="1200" dirty="0" smtClean="0">
                          <a:effectLst/>
                        </a:rPr>
                        <a:t>es </a:t>
                      </a:r>
                      <a:r>
                        <a:rPr lang="es-CR" sz="1300" b="0" kern="1200" dirty="0">
                          <a:effectLst/>
                        </a:rPr>
                        <a:t>fundamental para </a:t>
                      </a:r>
                      <a:r>
                        <a:rPr lang="es-CR" sz="1300" b="0" kern="1200" dirty="0" smtClean="0">
                          <a:effectLst/>
                        </a:rPr>
                        <a:t>estructurar </a:t>
                      </a:r>
                      <a:r>
                        <a:rPr lang="es-CR" sz="1300" b="0" kern="1200" dirty="0">
                          <a:effectLst/>
                        </a:rPr>
                        <a:t>y </a:t>
                      </a:r>
                      <a:r>
                        <a:rPr lang="es-CR" sz="1300" b="0" kern="1200" dirty="0" smtClean="0">
                          <a:effectLst/>
                        </a:rPr>
                        <a:t>priorizar.</a:t>
                      </a:r>
                      <a:endParaRPr lang="es-CR" sz="1300" b="0" kern="1200" dirty="0">
                        <a:solidFill>
                          <a:schemeClr val="dk1"/>
                        </a:solidFill>
                        <a:effectLst/>
                        <a:latin typeface="+mn-lt"/>
                        <a:ea typeface="+mn-ea"/>
                        <a:cs typeface="+mn-cs"/>
                      </a:endParaRPr>
                    </a:p>
                  </a:txBody>
                  <a:tcPr marL="15221" marR="15221" marT="3134" marB="0"/>
                </a:tc>
              </a:tr>
              <a:tr h="728486">
                <a:tc>
                  <a:txBody>
                    <a:bodyPr/>
                    <a:lstStyle/>
                    <a:p>
                      <a:pPr marL="0" algn="l" defTabSz="914400" rtl="0" eaLnBrk="1" latinLnBrk="0" hangingPunct="1">
                        <a:lnSpc>
                          <a:spcPct val="107000"/>
                        </a:lnSpc>
                        <a:spcAft>
                          <a:spcPts val="800"/>
                        </a:spcAft>
                      </a:pPr>
                      <a:r>
                        <a:rPr lang="es-CR" sz="1300" b="0" kern="1200" dirty="0">
                          <a:effectLst/>
                        </a:rPr>
                        <a:t>Sistema de Administración de Activos Viales</a:t>
                      </a:r>
                    </a:p>
                    <a:p>
                      <a:pPr marL="0" algn="l" defTabSz="914400" rtl="0" eaLnBrk="1" latinLnBrk="0" hangingPunct="1">
                        <a:lnSpc>
                          <a:spcPct val="107000"/>
                        </a:lnSpc>
                        <a:spcAft>
                          <a:spcPts val="800"/>
                        </a:spcAft>
                      </a:pPr>
                      <a:endParaRPr lang="es-CR" sz="1300" b="0" kern="1200" dirty="0">
                        <a:solidFill>
                          <a:schemeClr val="dk1"/>
                        </a:solidFill>
                        <a:effectLst/>
                        <a:latin typeface="+mn-lt"/>
                        <a:ea typeface="+mn-ea"/>
                        <a:cs typeface="+mn-cs"/>
                      </a:endParaRPr>
                    </a:p>
                  </a:txBody>
                  <a:tcPr marL="15221" marR="15221" marT="3134" marB="0"/>
                </a:tc>
                <a:tc>
                  <a:txBody>
                    <a:bodyPr/>
                    <a:lstStyle/>
                    <a:p>
                      <a:pPr marL="0" algn="l" defTabSz="914400" rtl="0" eaLnBrk="1" latinLnBrk="0" hangingPunct="1">
                        <a:lnSpc>
                          <a:spcPct val="107000"/>
                        </a:lnSpc>
                        <a:spcAft>
                          <a:spcPts val="800"/>
                        </a:spcAft>
                      </a:pPr>
                      <a:r>
                        <a:rPr lang="es-CR" sz="1300" b="0" kern="1200" dirty="0">
                          <a:effectLst/>
                        </a:rPr>
                        <a:t>Sistema de Administración de Activos </a:t>
                      </a:r>
                      <a:r>
                        <a:rPr lang="es-CR" sz="1300" b="0" kern="1200" dirty="0" smtClean="0">
                          <a:effectLst/>
                        </a:rPr>
                        <a:t>Viales</a:t>
                      </a:r>
                    </a:p>
                    <a:p>
                      <a:pPr marL="0" algn="l" defTabSz="914400" rtl="0" eaLnBrk="1" latinLnBrk="0" hangingPunct="1">
                        <a:lnSpc>
                          <a:spcPct val="107000"/>
                        </a:lnSpc>
                        <a:spcAft>
                          <a:spcPts val="800"/>
                        </a:spcAft>
                      </a:pPr>
                      <a:r>
                        <a:rPr lang="es-CR" sz="1300" b="0" kern="1200" dirty="0" smtClean="0">
                          <a:effectLst/>
                        </a:rPr>
                        <a:t>Permite</a:t>
                      </a:r>
                      <a:r>
                        <a:rPr lang="es-CR" sz="1300" b="0" kern="1200" dirty="0">
                          <a:effectLst/>
                        </a:rPr>
                        <a:t>: la medición de los resultados y seguimiento en la ejecución de lo </a:t>
                      </a:r>
                      <a:r>
                        <a:rPr lang="es-CR" sz="1300" b="0" kern="1200" dirty="0" smtClean="0">
                          <a:effectLst/>
                        </a:rPr>
                        <a:t>presupuestado.</a:t>
                      </a:r>
                      <a:endParaRPr lang="es-CR" sz="1300" b="0" kern="1200" dirty="0">
                        <a:solidFill>
                          <a:schemeClr val="dk1"/>
                        </a:solidFill>
                        <a:effectLst/>
                        <a:latin typeface="+mn-lt"/>
                        <a:ea typeface="+mn-ea"/>
                        <a:cs typeface="+mn-cs"/>
                      </a:endParaRPr>
                    </a:p>
                  </a:txBody>
                  <a:tcPr marL="15221" marR="15221" marT="3134" marB="0"/>
                </a:tc>
              </a:tr>
              <a:tr h="782088">
                <a:tc>
                  <a:txBody>
                    <a:bodyPr/>
                    <a:lstStyle/>
                    <a:p>
                      <a:pPr marL="0" algn="l" defTabSz="914400" rtl="0" eaLnBrk="1" latinLnBrk="0" hangingPunct="1">
                        <a:lnSpc>
                          <a:spcPct val="107000"/>
                        </a:lnSpc>
                        <a:spcAft>
                          <a:spcPts val="800"/>
                        </a:spcAft>
                      </a:pPr>
                      <a:r>
                        <a:rPr lang="es-CR" sz="1300" b="0" kern="1200" dirty="0">
                          <a:effectLst/>
                        </a:rPr>
                        <a:t>Por otra parte, el proyecto de ley plantea para el INIV la obligación de implementar una estrategia general de conservación por estándares.  </a:t>
                      </a:r>
                      <a:endParaRPr lang="es-CR" sz="1300" b="0" kern="1200" dirty="0">
                        <a:solidFill>
                          <a:schemeClr val="dk1"/>
                        </a:solidFill>
                        <a:effectLst/>
                        <a:latin typeface="+mn-lt"/>
                        <a:ea typeface="+mn-ea"/>
                        <a:cs typeface="+mn-cs"/>
                      </a:endParaRPr>
                    </a:p>
                  </a:txBody>
                  <a:tcPr marL="15221" marR="15221" marT="3134" marB="0"/>
                </a:tc>
                <a:tc>
                  <a:txBody>
                    <a:bodyPr/>
                    <a:lstStyle/>
                    <a:p>
                      <a:pPr marL="0" algn="l" defTabSz="914400" rtl="0" eaLnBrk="1" latinLnBrk="0" hangingPunct="1">
                        <a:lnSpc>
                          <a:spcPct val="107000"/>
                        </a:lnSpc>
                        <a:spcAft>
                          <a:spcPts val="800"/>
                        </a:spcAft>
                      </a:pPr>
                      <a:r>
                        <a:rPr lang="es-CR" sz="1300" b="0" kern="1200" dirty="0" smtClean="0">
                          <a:effectLst/>
                        </a:rPr>
                        <a:t>Establece que </a:t>
                      </a:r>
                      <a:r>
                        <a:rPr lang="es-CR" sz="1300" b="0" kern="1200" dirty="0">
                          <a:effectLst/>
                        </a:rPr>
                        <a:t>las instituciones </a:t>
                      </a:r>
                      <a:r>
                        <a:rPr lang="es-CR" sz="1300" b="0" kern="1200" dirty="0" smtClean="0">
                          <a:effectLst/>
                        </a:rPr>
                        <a:t>deben efectuar </a:t>
                      </a:r>
                      <a:r>
                        <a:rPr lang="es-CR" sz="1300" b="0" kern="1200" dirty="0">
                          <a:effectLst/>
                        </a:rPr>
                        <a:t>una planificación coordinada sobre la ejecución de </a:t>
                      </a:r>
                      <a:r>
                        <a:rPr lang="es-CR" sz="1300" b="0" kern="1200" dirty="0" smtClean="0">
                          <a:effectLst/>
                        </a:rPr>
                        <a:t>obras, </a:t>
                      </a:r>
                      <a:r>
                        <a:rPr lang="es-CR" sz="1300" b="0" kern="1200" dirty="0">
                          <a:effectLst/>
                        </a:rPr>
                        <a:t>a fin de tomar las previsiones respectivas para causar el menor impacto </a:t>
                      </a:r>
                      <a:r>
                        <a:rPr lang="es-CR" sz="1300" b="0" kern="1200" dirty="0" smtClean="0">
                          <a:effectLst/>
                        </a:rPr>
                        <a:t>posible.</a:t>
                      </a:r>
                      <a:endParaRPr lang="es-CR" sz="1300" b="0" kern="1200" dirty="0">
                        <a:solidFill>
                          <a:schemeClr val="dk1"/>
                        </a:solidFill>
                        <a:effectLst/>
                        <a:latin typeface="+mn-lt"/>
                        <a:ea typeface="+mn-ea"/>
                        <a:cs typeface="+mn-cs"/>
                      </a:endParaRPr>
                    </a:p>
                  </a:txBody>
                  <a:tcPr marL="15221" marR="15221" marT="3134" marB="0"/>
                </a:tc>
              </a:tr>
              <a:tr h="1144636">
                <a:tc>
                  <a:txBody>
                    <a:bodyPr/>
                    <a:lstStyle/>
                    <a:p>
                      <a:pPr marL="0" algn="l" defTabSz="914400" rtl="0" eaLnBrk="1" latinLnBrk="0" hangingPunct="1">
                        <a:lnSpc>
                          <a:spcPct val="107000"/>
                        </a:lnSpc>
                        <a:spcAft>
                          <a:spcPts val="800"/>
                        </a:spcAft>
                      </a:pPr>
                      <a:r>
                        <a:rPr lang="es-CR" sz="1300" b="0" kern="1200" dirty="0">
                          <a:effectLst/>
                        </a:rPr>
                        <a:t>Prevé que un INIV con la capacidad de atraer y conservar al personal necesario para el desarrollo de sus funciones.</a:t>
                      </a:r>
                    </a:p>
                    <a:p>
                      <a:pPr marL="0" algn="l" defTabSz="914400" rtl="0" eaLnBrk="1" latinLnBrk="0" hangingPunct="1">
                        <a:lnSpc>
                          <a:spcPct val="107000"/>
                        </a:lnSpc>
                        <a:spcAft>
                          <a:spcPts val="800"/>
                        </a:spcAft>
                      </a:pPr>
                      <a:r>
                        <a:rPr lang="es-CR" sz="1300" b="0" kern="1200" dirty="0" smtClean="0">
                          <a:effectLst/>
                        </a:rPr>
                        <a:t>Propone </a:t>
                      </a:r>
                      <a:r>
                        <a:rPr lang="es-CR" sz="1300" b="0" kern="1200" dirty="0">
                          <a:effectLst/>
                        </a:rPr>
                        <a:t>que la Institución pueda contar con su propio régimen laboral. </a:t>
                      </a:r>
                      <a:endParaRPr lang="es-CR" sz="1300" b="0" kern="1200" dirty="0">
                        <a:solidFill>
                          <a:schemeClr val="dk1"/>
                        </a:solidFill>
                        <a:effectLst/>
                        <a:latin typeface="+mn-lt"/>
                        <a:ea typeface="+mn-ea"/>
                        <a:cs typeface="+mn-cs"/>
                      </a:endParaRPr>
                    </a:p>
                  </a:txBody>
                  <a:tcPr marL="15221" marR="15221" marT="3134" marB="0"/>
                </a:tc>
                <a:tc>
                  <a:txBody>
                    <a:bodyPr/>
                    <a:lstStyle/>
                    <a:p>
                      <a:pPr marL="0" algn="l" defTabSz="914400" rtl="0" eaLnBrk="1" latinLnBrk="0" hangingPunct="1">
                        <a:lnSpc>
                          <a:spcPct val="107000"/>
                        </a:lnSpc>
                        <a:spcAft>
                          <a:spcPts val="800"/>
                        </a:spcAft>
                      </a:pPr>
                      <a:r>
                        <a:rPr lang="es-CR" sz="1300" b="0" kern="1200" dirty="0" smtClean="0">
                          <a:effectLst/>
                        </a:rPr>
                        <a:t>Actualiza normativa </a:t>
                      </a:r>
                      <a:r>
                        <a:rPr lang="es-CR" sz="1300" b="0" kern="1200" dirty="0">
                          <a:effectLst/>
                        </a:rPr>
                        <a:t>atinente al derecho de vía</a:t>
                      </a:r>
                      <a:r>
                        <a:rPr lang="es-CR" sz="1300" b="0" kern="1200" dirty="0" smtClean="0">
                          <a:effectLst/>
                        </a:rPr>
                        <a:t>, </a:t>
                      </a:r>
                      <a:r>
                        <a:rPr lang="es-CR" sz="1300" b="0" kern="1200" dirty="0">
                          <a:effectLst/>
                        </a:rPr>
                        <a:t>actualizando los aspectos vinculados con su custodia, protección, vigilancia y prohibiciones; así como los desalojos, el decomiso y demolición de bienes que hagan uso indebido del derecho de vía.  </a:t>
                      </a:r>
                      <a:endParaRPr lang="es-CR" sz="1300" b="0" kern="1200" dirty="0">
                        <a:solidFill>
                          <a:schemeClr val="dk1"/>
                        </a:solidFill>
                        <a:effectLst/>
                        <a:latin typeface="+mn-lt"/>
                        <a:ea typeface="+mn-ea"/>
                        <a:cs typeface="+mn-cs"/>
                      </a:endParaRPr>
                    </a:p>
                  </a:txBody>
                  <a:tcPr marL="15221" marR="15221" marT="3134" marB="0"/>
                </a:tc>
              </a:tr>
              <a:tr h="670616">
                <a:tc>
                  <a:txBody>
                    <a:bodyPr/>
                    <a:lstStyle/>
                    <a:p>
                      <a:pPr marL="0" algn="l" defTabSz="914400" rtl="0" eaLnBrk="1" latinLnBrk="0" hangingPunct="1">
                        <a:lnSpc>
                          <a:spcPct val="107000"/>
                        </a:lnSpc>
                        <a:spcAft>
                          <a:spcPts val="800"/>
                        </a:spcAft>
                      </a:pPr>
                      <a:r>
                        <a:rPr lang="es-CR" sz="1300" b="0" kern="1200" dirty="0">
                          <a:effectLst/>
                        </a:rPr>
                        <a:t> </a:t>
                      </a:r>
                      <a:endParaRPr lang="es-CR" sz="1300" b="0" kern="1200" dirty="0">
                        <a:solidFill>
                          <a:schemeClr val="dk1"/>
                        </a:solidFill>
                        <a:effectLst/>
                        <a:latin typeface="+mn-lt"/>
                        <a:ea typeface="+mn-ea"/>
                        <a:cs typeface="+mn-cs"/>
                      </a:endParaRPr>
                    </a:p>
                  </a:txBody>
                  <a:tcPr marL="15221" marR="15221" marT="3134" marB="0"/>
                </a:tc>
                <a:tc>
                  <a:txBody>
                    <a:bodyPr/>
                    <a:lstStyle/>
                    <a:p>
                      <a:pPr marL="0" algn="l" defTabSz="914400" rtl="0" eaLnBrk="1" latinLnBrk="0" hangingPunct="1">
                        <a:lnSpc>
                          <a:spcPct val="107000"/>
                        </a:lnSpc>
                        <a:spcAft>
                          <a:spcPts val="800"/>
                        </a:spcAft>
                      </a:pPr>
                      <a:r>
                        <a:rPr lang="es-CR" sz="1300" b="0" kern="1200" dirty="0">
                          <a:effectLst/>
                        </a:rPr>
                        <a:t>Abarca el tema de las Obras a desarrollar en el derecho de vía por prestatarios de servicios públicos y de la </a:t>
                      </a:r>
                      <a:r>
                        <a:rPr lang="es-CR" sz="1300" b="0" kern="1200" dirty="0" smtClean="0">
                          <a:effectLst/>
                        </a:rPr>
                        <a:t>coordinación</a:t>
                      </a:r>
                      <a:r>
                        <a:rPr lang="es-CR" sz="1300" b="0" kern="1200" baseline="0" dirty="0" smtClean="0">
                          <a:effectLst/>
                        </a:rPr>
                        <a:t> y aprobaciones necesarias.</a:t>
                      </a:r>
                      <a:endParaRPr lang="es-CR" sz="1300" b="0" kern="1200" dirty="0">
                        <a:solidFill>
                          <a:schemeClr val="dk1"/>
                        </a:solidFill>
                        <a:effectLst/>
                        <a:latin typeface="+mn-lt"/>
                        <a:ea typeface="+mn-ea"/>
                        <a:cs typeface="+mn-cs"/>
                      </a:endParaRPr>
                    </a:p>
                  </a:txBody>
                  <a:tcPr marL="15221" marR="15221" marT="3134" marB="0"/>
                </a:tc>
              </a:tr>
            </a:tbl>
          </a:graphicData>
        </a:graphic>
      </p:graphicFrame>
    </p:spTree>
    <p:extLst>
      <p:ext uri="{BB962C8B-B14F-4D97-AF65-F5344CB8AC3E}">
        <p14:creationId xmlns:p14="http://schemas.microsoft.com/office/powerpoint/2010/main" val="4230179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192695" y="0"/>
            <a:ext cx="7322654" cy="1325563"/>
          </a:xfrm>
        </p:spPr>
        <p:txBody>
          <a:bodyPr/>
          <a:lstStyle/>
          <a:p>
            <a:r>
              <a:rPr lang="es-CR" dirty="0" smtClean="0"/>
              <a:t>Propuestas</a:t>
            </a:r>
            <a:endParaRPr lang="es-CR" dirty="0"/>
          </a:p>
        </p:txBody>
      </p:sp>
      <p:graphicFrame>
        <p:nvGraphicFramePr>
          <p:cNvPr id="3" name="Marcador de contenido 2"/>
          <p:cNvGraphicFramePr>
            <a:graphicFrameLocks noGrp="1"/>
          </p:cNvGraphicFramePr>
          <p:nvPr>
            <p:ph idx="1"/>
            <p:extLst>
              <p:ext uri="{D42A27DB-BD31-4B8C-83A1-F6EECF244321}">
                <p14:modId xmlns:p14="http://schemas.microsoft.com/office/powerpoint/2010/main" val="876417847"/>
              </p:ext>
            </p:extLst>
          </p:nvPr>
        </p:nvGraphicFramePr>
        <p:xfrm>
          <a:off x="1192695" y="1059485"/>
          <a:ext cx="7550712" cy="4326325"/>
        </p:xfrm>
        <a:graphic>
          <a:graphicData uri="http://schemas.openxmlformats.org/drawingml/2006/table">
            <a:tbl>
              <a:tblPr firstRow="1" firstCol="1" bandRow="1">
                <a:tableStyleId>{ED083AE6-46FA-4A59-8FB0-9F97EB10719F}</a:tableStyleId>
              </a:tblPr>
              <a:tblGrid>
                <a:gridCol w="3775356"/>
                <a:gridCol w="3775356"/>
              </a:tblGrid>
              <a:tr h="328944">
                <a:tc>
                  <a:txBody>
                    <a:bodyPr/>
                    <a:lstStyle/>
                    <a:p>
                      <a:pPr>
                        <a:lnSpc>
                          <a:spcPct val="107000"/>
                        </a:lnSpc>
                        <a:spcAft>
                          <a:spcPts val="800"/>
                        </a:spcAft>
                      </a:pPr>
                      <a:r>
                        <a:rPr lang="es-CR" sz="1200" dirty="0">
                          <a:effectLst/>
                        </a:rPr>
                        <a:t>Ley del MOPT y creación del INIV, </a:t>
                      </a:r>
                      <a:r>
                        <a:rPr lang="es-CR" sz="1200" dirty="0" err="1">
                          <a:effectLst/>
                        </a:rPr>
                        <a:t>Exp</a:t>
                      </a:r>
                      <a:r>
                        <a:rPr lang="es-CR" sz="1200" dirty="0">
                          <a:effectLst/>
                        </a:rPr>
                        <a:t> N°19900</a:t>
                      </a:r>
                      <a:endParaRPr lang="es-CR" sz="1200" b="1" dirty="0">
                        <a:effectLst/>
                        <a:latin typeface="+mn-lt"/>
                        <a:ea typeface="Calibri" panose="020F0502020204030204" pitchFamily="34" charset="0"/>
                        <a:cs typeface="Times New Roman" panose="02020603050405020304" pitchFamily="18" charset="0"/>
                      </a:endParaRPr>
                    </a:p>
                  </a:txBody>
                  <a:tcPr marL="14878" marR="14878" marT="3063" marB="0"/>
                </a:tc>
                <a:tc>
                  <a:txBody>
                    <a:bodyPr/>
                    <a:lstStyle/>
                    <a:p>
                      <a:pPr>
                        <a:lnSpc>
                          <a:spcPct val="107000"/>
                        </a:lnSpc>
                        <a:spcAft>
                          <a:spcPts val="800"/>
                        </a:spcAft>
                      </a:pPr>
                      <a:r>
                        <a:rPr lang="es-CR" sz="1200" dirty="0">
                          <a:effectLst/>
                        </a:rPr>
                        <a:t>Reforma Ley de contratación administrativa </a:t>
                      </a:r>
                      <a:r>
                        <a:rPr lang="es-CR" sz="1200" dirty="0" err="1">
                          <a:effectLst/>
                        </a:rPr>
                        <a:t>exp</a:t>
                      </a:r>
                      <a:r>
                        <a:rPr lang="es-CR" sz="1200" dirty="0">
                          <a:effectLst/>
                        </a:rPr>
                        <a:t> 20488</a:t>
                      </a:r>
                      <a:endParaRPr lang="es-CR" sz="1200" b="1" dirty="0">
                        <a:effectLst/>
                        <a:latin typeface="+mn-lt"/>
                        <a:ea typeface="Calibri" panose="020F0502020204030204" pitchFamily="34" charset="0"/>
                        <a:cs typeface="Times New Roman" panose="02020603050405020304" pitchFamily="18" charset="0"/>
                      </a:endParaRPr>
                    </a:p>
                  </a:txBody>
                  <a:tcPr marL="14878" marR="14878" marT="3063" marB="0"/>
                </a:tc>
              </a:tr>
              <a:tr h="910634">
                <a:tc>
                  <a:txBody>
                    <a:bodyPr/>
                    <a:lstStyle/>
                    <a:p>
                      <a:pPr>
                        <a:lnSpc>
                          <a:spcPct val="107000"/>
                        </a:lnSpc>
                        <a:spcAft>
                          <a:spcPts val="800"/>
                        </a:spcAft>
                      </a:pPr>
                      <a:r>
                        <a:rPr lang="es-CR" sz="1200" b="0" dirty="0" err="1" smtClean="0">
                          <a:effectLst/>
                        </a:rPr>
                        <a:t>Buscaa</a:t>
                      </a:r>
                      <a:r>
                        <a:rPr lang="es-CR" sz="1200" b="0" dirty="0" smtClean="0">
                          <a:effectLst/>
                        </a:rPr>
                        <a:t> motivar  </a:t>
                      </a:r>
                      <a:r>
                        <a:rPr lang="es-CR" sz="1200" b="0" dirty="0">
                          <a:effectLst/>
                        </a:rPr>
                        <a:t>a la Administración a producir los mejores carteles posibles, y desincentivar a los oferentes de presentar recursos que no tengan el objeto de resolver verdaderos defectos de proceso.</a:t>
                      </a:r>
                      <a:endParaRPr lang="es-CR" sz="1200" b="0" dirty="0">
                        <a:effectLst/>
                        <a:latin typeface="+mn-lt"/>
                        <a:ea typeface="Calibri" panose="020F0502020204030204" pitchFamily="34" charset="0"/>
                        <a:cs typeface="Times New Roman" panose="02020603050405020304" pitchFamily="18" charset="0"/>
                      </a:endParaRPr>
                    </a:p>
                  </a:txBody>
                  <a:tcPr marL="14878" marR="14878" marT="3063" marB="0"/>
                </a:tc>
                <a:tc>
                  <a:txBody>
                    <a:bodyPr/>
                    <a:lstStyle/>
                    <a:p>
                      <a:pPr>
                        <a:lnSpc>
                          <a:spcPct val="107000"/>
                        </a:lnSpc>
                        <a:spcAft>
                          <a:spcPts val="800"/>
                        </a:spcAft>
                      </a:pPr>
                      <a:r>
                        <a:rPr lang="es-CR" sz="1200" dirty="0">
                          <a:effectLst/>
                        </a:rPr>
                        <a:t>El presente proyecto de ley persigue incrementar la eficiencia en la gestión de las compras del Estado, a partir de la reducción de los plazos, en algunas fases del procedimiento de contratación administrativa. </a:t>
                      </a:r>
                      <a:endParaRPr lang="es-CR" sz="1200" b="0" dirty="0">
                        <a:effectLst/>
                        <a:latin typeface="+mn-lt"/>
                        <a:ea typeface="Calibri" panose="020F0502020204030204" pitchFamily="34" charset="0"/>
                        <a:cs typeface="Times New Roman" panose="02020603050405020304" pitchFamily="18" charset="0"/>
                      </a:endParaRPr>
                    </a:p>
                  </a:txBody>
                  <a:tcPr marL="14878" marR="14878" marT="3063" marB="0"/>
                </a:tc>
              </a:tr>
              <a:tr h="1140823">
                <a:tc>
                  <a:txBody>
                    <a:bodyPr/>
                    <a:lstStyle/>
                    <a:p>
                      <a:pPr>
                        <a:lnSpc>
                          <a:spcPct val="107000"/>
                        </a:lnSpc>
                        <a:spcAft>
                          <a:spcPts val="800"/>
                        </a:spcAft>
                      </a:pPr>
                      <a:r>
                        <a:rPr lang="es-CR" sz="1200" b="0" dirty="0" smtClean="0">
                          <a:effectLst/>
                        </a:rPr>
                        <a:t>Se </a:t>
                      </a:r>
                      <a:r>
                        <a:rPr lang="es-CR" sz="1200" b="0" dirty="0">
                          <a:effectLst/>
                        </a:rPr>
                        <a:t>habilita la nueva contratación en obra, se permite la modificación contractual hasta el 20% (reconociendo las variaciones propias de los procesos de construcción de infraestructura que incorporan en porcentajes similares otras </a:t>
                      </a:r>
                      <a:r>
                        <a:rPr lang="es-CR" sz="1200" b="0" dirty="0" smtClean="0">
                          <a:effectLst/>
                        </a:rPr>
                        <a:t>legislaciones)</a:t>
                      </a:r>
                      <a:endParaRPr lang="es-CR" sz="1200" b="0" dirty="0">
                        <a:effectLst/>
                        <a:latin typeface="+mn-lt"/>
                        <a:ea typeface="Calibri" panose="020F0502020204030204" pitchFamily="34" charset="0"/>
                        <a:cs typeface="Times New Roman" panose="02020603050405020304" pitchFamily="18" charset="0"/>
                      </a:endParaRPr>
                    </a:p>
                  </a:txBody>
                  <a:tcPr marL="14878" marR="14878" marT="3063"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CR" sz="1200" dirty="0" smtClean="0">
                          <a:effectLst/>
                        </a:rPr>
                        <a:t>En refrendo y apelaciones la disminución es de 5 días. Para la resolución de los recursos se propone una reducción de 15 días en las licitaciones públicas y de 10 días en las licitaciones abreviadas, así como en la prórroga que sería de 5 días. </a:t>
                      </a:r>
                      <a:endParaRPr lang="es-CR" sz="1200" b="0" dirty="0">
                        <a:effectLst/>
                        <a:latin typeface="+mn-lt"/>
                      </a:endParaRPr>
                    </a:p>
                  </a:txBody>
                  <a:tcPr marL="14878" marR="14878" marT="3063" marB="0"/>
                </a:tc>
              </a:tr>
              <a:tr h="179873">
                <a:tc>
                  <a:txBody>
                    <a:bodyPr/>
                    <a:lstStyle/>
                    <a:p>
                      <a:pPr>
                        <a:lnSpc>
                          <a:spcPct val="107000"/>
                        </a:lnSpc>
                      </a:pPr>
                      <a:r>
                        <a:rPr lang="es-CR" sz="1200" b="0" dirty="0" smtClean="0">
                          <a:effectLst/>
                        </a:rPr>
                        <a:t>Se aclara la responsabilidad de los funcionarios públicos en la recepción del objeto contractual para evitar que tiendan a replicar la labor profesional del contratista.</a:t>
                      </a:r>
                      <a:endParaRPr lang="es-CR" sz="1200" b="0" dirty="0">
                        <a:effectLst/>
                        <a:latin typeface="+mn-lt"/>
                      </a:endParaRPr>
                    </a:p>
                  </a:txBody>
                  <a:tcPr marL="14878" marR="14878" marT="3063"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CR" sz="1200" dirty="0" smtClean="0">
                          <a:effectLst/>
                        </a:rPr>
                        <a:t>Se plantea una simplificación del recurso de apelación y se delega la resolución y el agotamiento de la vía en el jerarca o superior del proveedor de cada institución, responsabilizando a los jerarcas institucionales del proceso de la compra pública. </a:t>
                      </a:r>
                      <a:endParaRPr lang="es-CR" sz="1200" b="0" dirty="0">
                        <a:effectLst/>
                        <a:latin typeface="+mn-lt"/>
                      </a:endParaRPr>
                    </a:p>
                  </a:txBody>
                  <a:tcPr marL="14878" marR="14878" marT="3063" marB="0"/>
                </a:tc>
              </a:tr>
              <a:tr h="17987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CR" sz="1200" b="0" dirty="0" smtClean="0">
                          <a:effectLst/>
                        </a:rPr>
                        <a:t>y se establece un procedimiento especial y expedito de resolución contractual y finalización de la obra.</a:t>
                      </a:r>
                    </a:p>
                    <a:p>
                      <a:pPr>
                        <a:lnSpc>
                          <a:spcPct val="107000"/>
                        </a:lnSpc>
                      </a:pPr>
                      <a:endParaRPr lang="es-CR" sz="1200" b="0" dirty="0">
                        <a:effectLst/>
                        <a:latin typeface="+mn-lt"/>
                      </a:endParaRPr>
                    </a:p>
                  </a:txBody>
                  <a:tcPr marL="14878" marR="14878" marT="3063"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CR" sz="1200" dirty="0" smtClean="0">
                          <a:effectLst/>
                        </a:rPr>
                        <a:t>Por otra parte se mejoran los controles, eliminando las aprobaciones previas y autorizaciones que la Contraloría General de la República actualmente realizaba, la cual se puede focalizar en la fiscalización posterior de la contratación administrativa. </a:t>
                      </a:r>
                      <a:endParaRPr lang="es-CR" sz="1200" b="0" dirty="0" smtClean="0">
                        <a:effectLst/>
                        <a:latin typeface="+mn-lt"/>
                        <a:ea typeface="Calibri" panose="020F0502020204030204" pitchFamily="34" charset="0"/>
                        <a:cs typeface="Times New Roman" panose="02020603050405020304" pitchFamily="18" charset="0"/>
                      </a:endParaRPr>
                    </a:p>
                  </a:txBody>
                  <a:tcPr marL="14878" marR="14878" marT="3063" marB="0"/>
                </a:tc>
              </a:tr>
            </a:tbl>
          </a:graphicData>
        </a:graphic>
      </p:graphicFrame>
      <p:sp>
        <p:nvSpPr>
          <p:cNvPr id="2" name="Marcador de número de diapositiva 1"/>
          <p:cNvSpPr>
            <a:spLocks noGrp="1"/>
          </p:cNvSpPr>
          <p:nvPr>
            <p:ph type="sldNum" sz="quarter" idx="12"/>
          </p:nvPr>
        </p:nvSpPr>
        <p:spPr/>
        <p:txBody>
          <a:bodyPr/>
          <a:lstStyle/>
          <a:p>
            <a:fld id="{122B8A74-3ABE-4C17-82E3-06EFA5BA5DEB}" type="slidenum">
              <a:rPr lang="es-CR" smtClean="0"/>
              <a:t>13</a:t>
            </a:fld>
            <a:endParaRPr lang="es-CR"/>
          </a:p>
        </p:txBody>
      </p:sp>
    </p:spTree>
    <p:extLst>
      <p:ext uri="{BB962C8B-B14F-4D97-AF65-F5344CB8AC3E}">
        <p14:creationId xmlns:p14="http://schemas.microsoft.com/office/powerpoint/2010/main" val="8353116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a:xfrm>
            <a:off x="1192696" y="0"/>
            <a:ext cx="7322654" cy="1325563"/>
          </a:xfrm>
        </p:spPr>
        <p:txBody>
          <a:bodyPr/>
          <a:lstStyle/>
          <a:p>
            <a:r>
              <a:rPr lang="es-CR" dirty="0" smtClean="0"/>
              <a:t>Otros</a:t>
            </a:r>
            <a:endParaRPr lang="es-C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182717358"/>
              </p:ext>
            </p:extLst>
          </p:nvPr>
        </p:nvGraphicFramePr>
        <p:xfrm>
          <a:off x="1192696" y="1033665"/>
          <a:ext cx="7322654" cy="4957701"/>
        </p:xfrm>
        <a:graphic>
          <a:graphicData uri="http://schemas.openxmlformats.org/drawingml/2006/table">
            <a:tbl>
              <a:tblPr firstRow="1" bandRow="1">
                <a:tableStyleId>{ED083AE6-46FA-4A59-8FB0-9F97EB10719F}</a:tableStyleId>
              </a:tblPr>
              <a:tblGrid>
                <a:gridCol w="750080"/>
                <a:gridCol w="6572574"/>
              </a:tblGrid>
              <a:tr h="1497570">
                <a:tc rowSpan="3">
                  <a:txBody>
                    <a:bodyPr/>
                    <a:lstStyle/>
                    <a:p>
                      <a:r>
                        <a:rPr lang="es-CR" sz="1400" b="1" dirty="0" smtClean="0"/>
                        <a:t>EXP</a:t>
                      </a:r>
                    </a:p>
                    <a:p>
                      <a:r>
                        <a:rPr lang="es-CR" sz="1400" b="1" dirty="0" smtClean="0"/>
                        <a:t/>
                      </a:r>
                      <a:br>
                        <a:rPr lang="es-CR" sz="1400" b="1" dirty="0" smtClean="0"/>
                      </a:br>
                      <a:r>
                        <a:rPr lang="es-CR" sz="1400" b="1" dirty="0" smtClean="0"/>
                        <a:t>18899</a:t>
                      </a:r>
                      <a:endParaRPr lang="es-CR" sz="1400" b="1" dirty="0"/>
                    </a:p>
                  </a:txBody>
                  <a:tcPr/>
                </a:tc>
                <a:tc>
                  <a:txBody>
                    <a:bodyPr/>
                    <a:lstStyle/>
                    <a:p>
                      <a:pPr algn="just"/>
                      <a:r>
                        <a:rPr lang="es-CR" sz="1400" b="0" dirty="0">
                          <a:effectLst/>
                        </a:rPr>
                        <a:t>Confirmar la potestad de </a:t>
                      </a:r>
                      <a:r>
                        <a:rPr lang="es-CR" sz="1400" b="0" dirty="0" smtClean="0">
                          <a:effectLst/>
                        </a:rPr>
                        <a:t>remover </a:t>
                      </a:r>
                      <a:r>
                        <a:rPr lang="es-CR" sz="1400" b="0" dirty="0">
                          <a:effectLst/>
                        </a:rPr>
                        <a:t>obstáculos </a:t>
                      </a:r>
                      <a:r>
                        <a:rPr lang="es-CR" sz="1400" b="0" dirty="0" smtClean="0">
                          <a:effectLst/>
                        </a:rPr>
                        <a:t>que</a:t>
                      </a:r>
                      <a:r>
                        <a:rPr lang="es-CR" sz="1400" b="0" baseline="0" dirty="0" smtClean="0">
                          <a:effectLst/>
                        </a:rPr>
                        <a:t> </a:t>
                      </a:r>
                      <a:r>
                        <a:rPr lang="es-CR" sz="1400" b="0" dirty="0" smtClean="0">
                          <a:effectLst/>
                        </a:rPr>
                        <a:t>impidan </a:t>
                      </a:r>
                      <a:r>
                        <a:rPr lang="es-CR" sz="1400" b="0" dirty="0">
                          <a:effectLst/>
                        </a:rPr>
                        <a:t>la efectiva circulación de los vehículos y la visibilidad en las vías públicas. </a:t>
                      </a:r>
                    </a:p>
                    <a:p>
                      <a:pPr algn="just"/>
                      <a:r>
                        <a:rPr lang="es-CR" sz="1400" b="0" dirty="0">
                          <a:effectLst/>
                        </a:rPr>
                        <a:t>Posibilidad de talar árboles en ciertas áreas con determinado grado de restricción, cuando dicha tala sea necesaria para intervenir la infraestructura del </a:t>
                      </a:r>
                      <a:r>
                        <a:rPr lang="es-CR" sz="1400" b="0" dirty="0" smtClean="0">
                          <a:effectLst/>
                        </a:rPr>
                        <a:t>transporte, </a:t>
                      </a:r>
                      <a:r>
                        <a:rPr lang="es-CR" sz="1400" b="0" dirty="0">
                          <a:effectLst/>
                        </a:rPr>
                        <a:t>sin que para ello sea necesario declarar el proyecto de conveniencia nacional, según dispone el numeral 34 de la Ley No. 7575, Ley Forestal.</a:t>
                      </a:r>
                      <a:endParaRPr lang="es-CR" sz="1400" b="0" dirty="0">
                        <a:effectLst/>
                        <a:latin typeface="Calibri" panose="020F0502020204030204" pitchFamily="34" charset="0"/>
                        <a:ea typeface="Times New Roman" panose="02020603050405020304" pitchFamily="18" charset="0"/>
                      </a:endParaRPr>
                    </a:p>
                  </a:txBody>
                  <a:tcPr marL="68580" marR="68580" marT="0" marB="0"/>
                </a:tc>
              </a:tr>
              <a:tr h="569909">
                <a:tc vMerge="1">
                  <a:txBody>
                    <a:bodyPr/>
                    <a:lstStyle/>
                    <a:p>
                      <a:endParaRPr lang="es-CR" sz="1400" b="0" dirty="0"/>
                    </a:p>
                  </a:txBody>
                  <a:tcPr/>
                </a:tc>
                <a:tc>
                  <a:txBody>
                    <a:bodyPr/>
                    <a:lstStyle/>
                    <a:p>
                      <a:pPr>
                        <a:lnSpc>
                          <a:spcPct val="107000"/>
                        </a:lnSpc>
                        <a:spcAft>
                          <a:spcPts val="0"/>
                        </a:spcAft>
                      </a:pPr>
                      <a:r>
                        <a:rPr lang="es-CR" sz="1400" b="0" dirty="0">
                          <a:effectLst/>
                        </a:rPr>
                        <a:t>Posibilidad de brindar servicios a aquellas comunidades aledañas o inmersas dentro de zonas declaradas como patrimonio natural del Estado.</a:t>
                      </a:r>
                      <a:endParaRPr lang="es-CR"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85952">
                <a:tc vMerge="1">
                  <a:txBody>
                    <a:bodyPr/>
                    <a:lstStyle/>
                    <a:p>
                      <a:endParaRPr lang="es-CR" sz="1400" b="0" dirty="0"/>
                    </a:p>
                  </a:txBody>
                  <a:tcPr/>
                </a:tc>
                <a:tc>
                  <a:txBody>
                    <a:bodyPr/>
                    <a:lstStyle/>
                    <a:p>
                      <a:pPr>
                        <a:lnSpc>
                          <a:spcPct val="107000"/>
                        </a:lnSpc>
                        <a:spcAft>
                          <a:spcPts val="0"/>
                        </a:spcAft>
                      </a:pPr>
                      <a:r>
                        <a:rPr lang="es-CR" sz="1400" b="0" dirty="0">
                          <a:effectLst/>
                        </a:rPr>
                        <a:t>En la actualidad y con la normativa existente, para intervenir el cauce de un </a:t>
                      </a:r>
                      <a:r>
                        <a:rPr lang="es-CR" sz="1400" b="0" dirty="0" smtClean="0">
                          <a:effectLst/>
                        </a:rPr>
                        <a:t>río, </a:t>
                      </a:r>
                      <a:r>
                        <a:rPr lang="es-CR" sz="1400" b="0" dirty="0">
                          <a:effectLst/>
                        </a:rPr>
                        <a:t>es necesario solicitar autorización a la Dirección de Aguas del MINAE. La propuesta establece que para la ejecución de obras de construcción, conservación, reconstrucción y </a:t>
                      </a:r>
                      <a:r>
                        <a:rPr lang="es-CR" sz="1400" b="0" dirty="0" smtClean="0">
                          <a:effectLst/>
                        </a:rPr>
                        <a:t>mejoramiento </a:t>
                      </a:r>
                      <a:r>
                        <a:rPr lang="es-CR" sz="1400" b="0" dirty="0">
                          <a:effectLst/>
                        </a:rPr>
                        <a:t>se requiera intervenir los cauces de dominio público, las instituciones </a:t>
                      </a:r>
                      <a:r>
                        <a:rPr lang="es-CR" sz="1400" b="0" dirty="0" smtClean="0">
                          <a:effectLst/>
                        </a:rPr>
                        <a:t>competentes </a:t>
                      </a:r>
                      <a:r>
                        <a:rPr lang="es-CR" sz="1400" b="0" dirty="0">
                          <a:effectLst/>
                        </a:rPr>
                        <a:t>estarán exoneradas de los permisos cuando las obras correspondan a puentes, pasos de alcantarilla y muros de contención asociados a estos. En estos casos será suficiente la comunicación previa a las instancias competentes del MINAE.</a:t>
                      </a:r>
                      <a:endParaRPr lang="es-CR"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52135">
                <a:tc>
                  <a:txBody>
                    <a:bodyPr/>
                    <a:lstStyle/>
                    <a:p>
                      <a:r>
                        <a:rPr lang="es-CR" sz="1400" b="1" dirty="0" smtClean="0"/>
                        <a:t>TOPICS</a:t>
                      </a:r>
                      <a:endParaRPr lang="es-CR" sz="1400" b="1" dirty="0"/>
                    </a:p>
                  </a:txBody>
                  <a:tcPr/>
                </a:tc>
                <a:tc>
                  <a:txBody>
                    <a:bodyPr/>
                    <a:lstStyle/>
                    <a:p>
                      <a:pPr>
                        <a:lnSpc>
                          <a:spcPct val="107000"/>
                        </a:lnSpc>
                        <a:spcAft>
                          <a:spcPts val="0"/>
                        </a:spcAft>
                      </a:pPr>
                      <a:r>
                        <a:rPr lang="es-CR" sz="1400" b="0" kern="1200" dirty="0" smtClean="0">
                          <a:effectLst/>
                        </a:rPr>
                        <a:t>Obras menores con alto impacto en la circulación de los vehículos </a:t>
                      </a:r>
                      <a:r>
                        <a:rPr lang="es-CR" sz="1400" b="0" dirty="0" smtClean="0">
                          <a:effectLst/>
                        </a:rPr>
                        <a:t>eran prácticamente imposibles de desarrollar bajo el ordenamiento jurídico vigente</a:t>
                      </a:r>
                      <a:endParaRPr lang="es-CR"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52135">
                <a:tc>
                  <a:txBody>
                    <a:bodyPr/>
                    <a:lstStyle/>
                    <a:p>
                      <a:r>
                        <a:rPr lang="es-CR" sz="1400" b="1" dirty="0" smtClean="0"/>
                        <a:t>CELER</a:t>
                      </a:r>
                      <a:endParaRPr lang="es-CR" sz="1400" b="1" dirty="0"/>
                    </a:p>
                  </a:txBody>
                  <a:tcPr/>
                </a:tc>
                <a:tc>
                  <a:txBody>
                    <a:bodyPr/>
                    <a:lstStyle/>
                    <a:p>
                      <a:pPr>
                        <a:lnSpc>
                          <a:spcPct val="107000"/>
                        </a:lnSpc>
                        <a:spcAft>
                          <a:spcPts val="0"/>
                        </a:spcAft>
                      </a:pPr>
                      <a:r>
                        <a:rPr lang="es-CR" sz="1400" b="0" dirty="0" smtClean="0">
                          <a:effectLst/>
                        </a:rPr>
                        <a:t>REFORMA A LEY DE EXPROPIACIONES Y LEY DE NOTIFICACIONES PÚBLICAS</a:t>
                      </a:r>
                      <a:endParaRPr lang="es-CR"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Marcador de número de diapositiva 3"/>
          <p:cNvSpPr>
            <a:spLocks noGrp="1"/>
          </p:cNvSpPr>
          <p:nvPr>
            <p:ph type="sldNum" sz="quarter" idx="12"/>
          </p:nvPr>
        </p:nvSpPr>
        <p:spPr/>
        <p:txBody>
          <a:bodyPr/>
          <a:lstStyle/>
          <a:p>
            <a:fld id="{122B8A74-3ABE-4C17-82E3-06EFA5BA5DEB}" type="slidenum">
              <a:rPr lang="es-CR" smtClean="0"/>
              <a:t>14</a:t>
            </a:fld>
            <a:endParaRPr lang="es-CR"/>
          </a:p>
        </p:txBody>
      </p:sp>
    </p:spTree>
    <p:extLst>
      <p:ext uri="{BB962C8B-B14F-4D97-AF65-F5344CB8AC3E}">
        <p14:creationId xmlns:p14="http://schemas.microsoft.com/office/powerpoint/2010/main" val="33287987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24712" y="4422039"/>
            <a:ext cx="7022331" cy="1148874"/>
          </a:xfrm>
          <a:prstGeom prst="rect">
            <a:avLst/>
          </a:prstGeom>
        </p:spPr>
      </p:pic>
      <p:pic>
        <p:nvPicPr>
          <p:cNvPr id="3" name="Imagen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54408" y="815475"/>
            <a:ext cx="2071376" cy="1035688"/>
          </a:xfrm>
          <a:prstGeom prst="rect">
            <a:avLst/>
          </a:prstGeom>
        </p:spPr>
      </p:pic>
      <p:pic>
        <p:nvPicPr>
          <p:cNvPr id="4" name="Imagen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30764" y="695020"/>
            <a:ext cx="1653002" cy="1276598"/>
          </a:xfrm>
          <a:prstGeom prst="rect">
            <a:avLst/>
          </a:prstGeom>
        </p:spPr>
      </p:pic>
    </p:spTree>
    <p:extLst>
      <p:ext uri="{BB962C8B-B14F-4D97-AF65-F5344CB8AC3E}">
        <p14:creationId xmlns:p14="http://schemas.microsoft.com/office/powerpoint/2010/main" val="1767544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normAutofit fontScale="90000"/>
          </a:bodyPr>
          <a:lstStyle/>
          <a:p>
            <a:r>
              <a:rPr lang="es-CR" dirty="0" smtClean="0"/>
              <a:t>Principales Dificultades para el desarrollo de infraestructura</a:t>
            </a:r>
            <a:endParaRPr lang="es-CR" dirty="0"/>
          </a:p>
        </p:txBody>
      </p:sp>
      <p:sp>
        <p:nvSpPr>
          <p:cNvPr id="4" name="Marcador de contenido 3"/>
          <p:cNvSpPr>
            <a:spLocks noGrp="1"/>
          </p:cNvSpPr>
          <p:nvPr>
            <p:ph idx="1"/>
          </p:nvPr>
        </p:nvSpPr>
        <p:spPr/>
        <p:txBody>
          <a:bodyPr>
            <a:normAutofit fontScale="70000" lnSpcReduction="20000"/>
          </a:bodyPr>
          <a:lstStyle/>
          <a:p>
            <a:r>
              <a:rPr lang="es-CR" dirty="0" smtClean="0"/>
              <a:t>Diagnósticos (MOPT, LANAMME, PNT, OCDE, CGR, entre otros.)</a:t>
            </a:r>
          </a:p>
          <a:p>
            <a:pPr marL="0" indent="0">
              <a:buNone/>
            </a:pPr>
            <a:endParaRPr lang="es-CR" dirty="0" smtClean="0"/>
          </a:p>
          <a:p>
            <a:r>
              <a:rPr lang="es-CR" dirty="0" smtClean="0"/>
              <a:t>Problemas: Rectoría, planificación, gestión y falta de recursos.</a:t>
            </a:r>
          </a:p>
          <a:p>
            <a:pPr marL="0" indent="0">
              <a:buNone/>
            </a:pPr>
            <a:endParaRPr lang="es-CR" dirty="0" smtClean="0"/>
          </a:p>
          <a:p>
            <a:r>
              <a:rPr lang="es-CR" b="1" dirty="0" smtClean="0"/>
              <a:t>Marco legal </a:t>
            </a:r>
            <a:r>
              <a:rPr lang="es-CR" dirty="0"/>
              <a:t>que </a:t>
            </a:r>
            <a:r>
              <a:rPr lang="es-CR" dirty="0" smtClean="0"/>
              <a:t>dificulta el desarrollo </a:t>
            </a:r>
            <a:r>
              <a:rPr lang="es-CR" dirty="0"/>
              <a:t>de </a:t>
            </a:r>
            <a:r>
              <a:rPr lang="es-CR" dirty="0" smtClean="0"/>
              <a:t>la obra pública</a:t>
            </a:r>
          </a:p>
          <a:p>
            <a:pPr lvl="1"/>
            <a:r>
              <a:rPr lang="es-CR" dirty="0" smtClean="0"/>
              <a:t>Leyes obsoletas</a:t>
            </a:r>
          </a:p>
          <a:p>
            <a:pPr lvl="1"/>
            <a:r>
              <a:rPr lang="es-CR" dirty="0" smtClean="0"/>
              <a:t>Legislación desactualizada</a:t>
            </a:r>
          </a:p>
          <a:p>
            <a:pPr lvl="1"/>
            <a:r>
              <a:rPr lang="es-CR" dirty="0" smtClean="0"/>
              <a:t>Duplicidades</a:t>
            </a:r>
          </a:p>
          <a:p>
            <a:pPr lvl="1"/>
            <a:r>
              <a:rPr lang="es-CR" dirty="0" smtClean="0"/>
              <a:t>Controles y Burocracia innecesaria</a:t>
            </a:r>
          </a:p>
          <a:p>
            <a:pPr marL="0" indent="0">
              <a:buNone/>
            </a:pPr>
            <a:endParaRPr lang="es-CR" dirty="0" smtClean="0"/>
          </a:p>
          <a:p>
            <a:r>
              <a:rPr lang="es-CR" dirty="0" smtClean="0"/>
              <a:t>Propuestas</a:t>
            </a:r>
          </a:p>
          <a:p>
            <a:pPr marL="0" indent="0">
              <a:buNone/>
            </a:pPr>
            <a:endParaRPr lang="es-CR" dirty="0" smtClean="0"/>
          </a:p>
          <a:p>
            <a:r>
              <a:rPr lang="es-CR" dirty="0" smtClean="0"/>
              <a:t>Voluntad política</a:t>
            </a:r>
            <a:endParaRPr lang="es-CR" dirty="0"/>
          </a:p>
        </p:txBody>
      </p:sp>
    </p:spTree>
    <p:extLst>
      <p:ext uri="{BB962C8B-B14F-4D97-AF65-F5344CB8AC3E}">
        <p14:creationId xmlns:p14="http://schemas.microsoft.com/office/powerpoint/2010/main" val="2208599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CR" dirty="0" smtClean="0"/>
              <a:t>Rectoría</a:t>
            </a:r>
            <a:endParaRPr lang="es-CR" dirty="0"/>
          </a:p>
        </p:txBody>
      </p:sp>
      <p:sp>
        <p:nvSpPr>
          <p:cNvPr id="4" name="Marcador de contenido 3"/>
          <p:cNvSpPr>
            <a:spLocks noGrp="1"/>
          </p:cNvSpPr>
          <p:nvPr>
            <p:ph idx="1"/>
          </p:nvPr>
        </p:nvSpPr>
        <p:spPr>
          <a:xfrm>
            <a:off x="1192696" y="1524000"/>
            <a:ext cx="7322654" cy="4963886"/>
          </a:xfrm>
        </p:spPr>
        <p:txBody>
          <a:bodyPr>
            <a:normAutofit fontScale="55000" lnSpcReduction="20000"/>
          </a:bodyPr>
          <a:lstStyle/>
          <a:p>
            <a:pPr marL="0" indent="0">
              <a:buNone/>
            </a:pPr>
            <a:r>
              <a:rPr lang="es-CR" i="1" dirty="0" smtClean="0"/>
              <a:t>“… un débil ejercicio de la autoridad única y rectora del sector por parte del MOPT, ha traído como consecuencia una gestión desarticulada, carente de planificación y liderazgo, que atenta contra la calidad y eficiencia de la inversión pública realizada en la construcción y conservación de la infraestructura vial del país” </a:t>
            </a:r>
            <a:r>
              <a:rPr lang="es-CR" dirty="0" err="1" smtClean="0"/>
              <a:t>Lanamme</a:t>
            </a:r>
            <a:r>
              <a:rPr lang="es-CR" dirty="0" smtClean="0"/>
              <a:t>, 2014</a:t>
            </a:r>
          </a:p>
          <a:p>
            <a:pPr marL="0" indent="0">
              <a:buNone/>
            </a:pPr>
            <a:r>
              <a:rPr lang="es-CR" i="1" dirty="0"/>
              <a:t>“Modernización del marco legal vigente y de la organización institucional, potenciando la rectoría del MOPT como Autoridad Oficial Única en la materia y adecuando los modelos de gestión de las infraestructuras”. </a:t>
            </a:r>
            <a:r>
              <a:rPr lang="es-CR" dirty="0" smtClean="0"/>
              <a:t>PNT</a:t>
            </a:r>
          </a:p>
          <a:p>
            <a:pPr marL="0" indent="0">
              <a:buNone/>
            </a:pPr>
            <a:endParaRPr lang="es-CR" dirty="0" smtClean="0"/>
          </a:p>
          <a:p>
            <a:r>
              <a:rPr lang="es-CR" dirty="0" smtClean="0"/>
              <a:t>Marco jurídico actual dificulta el ejercicio de la rectoría por parte del Ministro.</a:t>
            </a:r>
          </a:p>
          <a:p>
            <a:r>
              <a:rPr lang="es-CR" dirty="0" smtClean="0"/>
              <a:t>Consejos </a:t>
            </a:r>
            <a:r>
              <a:rPr lang="es-CR" dirty="0"/>
              <a:t>adscritos al MOPT con una desconcentración </a:t>
            </a:r>
            <a:r>
              <a:rPr lang="es-CR" dirty="0" smtClean="0"/>
              <a:t>máxima traducida en </a:t>
            </a:r>
            <a:r>
              <a:rPr lang="es-CR" dirty="0"/>
              <a:t>una limitación para el ejercicio de la rectoría del </a:t>
            </a:r>
            <a:r>
              <a:rPr lang="es-CR" dirty="0" smtClean="0"/>
              <a:t>Ministro.</a:t>
            </a:r>
          </a:p>
          <a:p>
            <a:r>
              <a:rPr lang="es-CR" dirty="0" smtClean="0"/>
              <a:t>Débil ejercicio de la rectoría tiene como consecuencia una gestión desarticulada y carente de planificación integrada y a largo plazo.</a:t>
            </a:r>
          </a:p>
          <a:p>
            <a:r>
              <a:rPr lang="es-CR" dirty="0"/>
              <a:t>la ley </a:t>
            </a:r>
            <a:r>
              <a:rPr lang="es-CR" dirty="0" smtClean="0"/>
              <a:t>de caminos públicos (70´s) y la ley </a:t>
            </a:r>
            <a:r>
              <a:rPr lang="es-CR" dirty="0"/>
              <a:t>creación del </a:t>
            </a:r>
            <a:r>
              <a:rPr lang="es-CR" dirty="0" smtClean="0"/>
              <a:t>Ministerio (60´s) </a:t>
            </a:r>
            <a:r>
              <a:rPr lang="es-CR" dirty="0"/>
              <a:t>nunca </a:t>
            </a:r>
            <a:r>
              <a:rPr lang="es-CR" dirty="0" smtClean="0"/>
              <a:t>fueron </a:t>
            </a:r>
            <a:r>
              <a:rPr lang="es-CR" dirty="0"/>
              <a:t>objeto de actualización para ajustarla a las nuevas circunstancias generadas por la creación de los consejos</a:t>
            </a:r>
            <a:r>
              <a:rPr lang="es-CR" dirty="0" smtClean="0"/>
              <a:t>.</a:t>
            </a:r>
          </a:p>
          <a:p>
            <a:r>
              <a:rPr lang="es-CR" dirty="0" smtClean="0"/>
              <a:t>El </a:t>
            </a:r>
            <a:r>
              <a:rPr lang="es-CR" dirty="0"/>
              <a:t>traslado de competencias del Ministerio hacia otras instituciones no se ha acompañado </a:t>
            </a:r>
            <a:r>
              <a:rPr lang="es-CR" dirty="0" smtClean="0"/>
              <a:t>de </a:t>
            </a:r>
            <a:r>
              <a:rPr lang="es-CR" dirty="0"/>
              <a:t>un replanteamiento </a:t>
            </a:r>
            <a:r>
              <a:rPr lang="es-CR" dirty="0" smtClean="0"/>
              <a:t>de </a:t>
            </a:r>
            <a:r>
              <a:rPr lang="es-CR" dirty="0"/>
              <a:t>sus funciones como ente central de coordinación. </a:t>
            </a:r>
            <a:r>
              <a:rPr lang="es-CR" dirty="0" smtClean="0"/>
              <a:t>Por </a:t>
            </a:r>
            <a:r>
              <a:rPr lang="es-CR" dirty="0"/>
              <a:t>tanto, el Ministro no cuenta tampoco con las herramientas de apoyo que le podrían permitir ejercer la labor de </a:t>
            </a:r>
            <a:r>
              <a:rPr lang="es-CR" dirty="0" smtClean="0"/>
              <a:t>coordinación.</a:t>
            </a:r>
          </a:p>
        </p:txBody>
      </p:sp>
    </p:spTree>
    <p:extLst>
      <p:ext uri="{BB962C8B-B14F-4D97-AF65-F5344CB8AC3E}">
        <p14:creationId xmlns:p14="http://schemas.microsoft.com/office/powerpoint/2010/main" val="2560060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2694" y="53588"/>
            <a:ext cx="7322654" cy="1325563"/>
          </a:xfrm>
        </p:spPr>
        <p:txBody>
          <a:bodyPr/>
          <a:lstStyle/>
          <a:p>
            <a:r>
              <a:rPr lang="es-CR" dirty="0" smtClean="0"/>
              <a:t>Propuestas</a:t>
            </a:r>
            <a:endParaRPr lang="es-CR" dirty="0"/>
          </a:p>
        </p:txBody>
      </p:sp>
      <p:sp>
        <p:nvSpPr>
          <p:cNvPr id="4" name="Marcador de número de diapositiva 3"/>
          <p:cNvSpPr>
            <a:spLocks noGrp="1"/>
          </p:cNvSpPr>
          <p:nvPr>
            <p:ph type="sldNum" sz="quarter" idx="12"/>
          </p:nvPr>
        </p:nvSpPr>
        <p:spPr/>
        <p:txBody>
          <a:bodyPr/>
          <a:lstStyle/>
          <a:p>
            <a:fld id="{122B8A74-3ABE-4C17-82E3-06EFA5BA5DEB}" type="slidenum">
              <a:rPr lang="es-CR" smtClean="0"/>
              <a:t>4</a:t>
            </a:fld>
            <a:endParaRPr lang="es-CR"/>
          </a:p>
        </p:txBody>
      </p:sp>
      <p:graphicFrame>
        <p:nvGraphicFramePr>
          <p:cNvPr id="5" name="Tabla 4"/>
          <p:cNvGraphicFramePr>
            <a:graphicFrameLocks noGrp="1"/>
          </p:cNvGraphicFramePr>
          <p:nvPr>
            <p:extLst>
              <p:ext uri="{D42A27DB-BD31-4B8C-83A1-F6EECF244321}">
                <p14:modId xmlns:p14="http://schemas.microsoft.com/office/powerpoint/2010/main" val="3111640443"/>
              </p:ext>
            </p:extLst>
          </p:nvPr>
        </p:nvGraphicFramePr>
        <p:xfrm>
          <a:off x="1192694" y="1158240"/>
          <a:ext cx="7322656" cy="5414213"/>
        </p:xfrm>
        <a:graphic>
          <a:graphicData uri="http://schemas.openxmlformats.org/drawingml/2006/table">
            <a:tbl>
              <a:tblPr firstRow="1" firstCol="1" bandRow="1">
                <a:tableStyleId>{ED083AE6-46FA-4A59-8FB0-9F97EB10719F}</a:tableStyleId>
              </a:tblPr>
              <a:tblGrid>
                <a:gridCol w="3661328"/>
                <a:gridCol w="3661328"/>
              </a:tblGrid>
              <a:tr h="252549">
                <a:tc>
                  <a:txBody>
                    <a:bodyPr/>
                    <a:lstStyle/>
                    <a:p>
                      <a:pPr>
                        <a:lnSpc>
                          <a:spcPct val="107000"/>
                        </a:lnSpc>
                        <a:spcAft>
                          <a:spcPts val="800"/>
                        </a:spcAft>
                      </a:pPr>
                      <a:r>
                        <a:rPr lang="es-CR" sz="1300" dirty="0">
                          <a:effectLst/>
                        </a:rPr>
                        <a:t>Ley del </a:t>
                      </a:r>
                      <a:r>
                        <a:rPr lang="es-CR" sz="1300" dirty="0" smtClean="0">
                          <a:effectLst/>
                        </a:rPr>
                        <a:t>MOPT y </a:t>
                      </a:r>
                      <a:r>
                        <a:rPr lang="es-CR" sz="1300" dirty="0">
                          <a:effectLst/>
                        </a:rPr>
                        <a:t>creación del INIV, </a:t>
                      </a:r>
                      <a:r>
                        <a:rPr lang="es-CR" sz="1300" dirty="0" err="1">
                          <a:effectLst/>
                        </a:rPr>
                        <a:t>Exp</a:t>
                      </a:r>
                      <a:r>
                        <a:rPr lang="es-CR" sz="1300" dirty="0">
                          <a:effectLst/>
                        </a:rPr>
                        <a:t> N°19900</a:t>
                      </a:r>
                      <a:endParaRPr lang="es-CR" sz="13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960" marR="44960" marT="0" marB="0"/>
                </a:tc>
                <a:tc>
                  <a:txBody>
                    <a:bodyPr/>
                    <a:lstStyle/>
                    <a:p>
                      <a:pPr>
                        <a:lnSpc>
                          <a:spcPct val="107000"/>
                        </a:lnSpc>
                        <a:spcAft>
                          <a:spcPts val="800"/>
                        </a:spcAft>
                      </a:pPr>
                      <a:r>
                        <a:rPr lang="es-CR" sz="1300" dirty="0">
                          <a:effectLst/>
                        </a:rPr>
                        <a:t>Reforma integral a Ley de Caminos (Ley No. </a:t>
                      </a:r>
                      <a:r>
                        <a:rPr lang="es-CR" sz="1300" dirty="0" smtClean="0">
                          <a:effectLst/>
                        </a:rPr>
                        <a:t>5060)</a:t>
                      </a:r>
                      <a:endParaRPr lang="es-CR" sz="13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960" marR="44960" marT="0" marB="0"/>
                </a:tc>
              </a:tr>
              <a:tr h="1347853">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Establece disposiciones que aclaran el alcance de las responsabilidades y las herramientas para el ejercicio de la rectoría con que contaría el Ministro. </a:t>
                      </a:r>
                    </a:p>
                  </a:txBody>
                  <a:tcPr marL="44960" marR="44960" marT="0" marB="0"/>
                </a:tc>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Autoridad </a:t>
                      </a:r>
                      <a:r>
                        <a:rPr lang="es-CR" sz="1300" b="0" kern="1200" dirty="0" smtClean="0">
                          <a:solidFill>
                            <a:schemeClr val="tx1"/>
                          </a:solidFill>
                          <a:effectLst/>
                          <a:latin typeface="+mn-lt"/>
                          <a:ea typeface="+mn-ea"/>
                          <a:cs typeface="+mn-cs"/>
                        </a:rPr>
                        <a:t>del</a:t>
                      </a:r>
                      <a:r>
                        <a:rPr lang="es-CR" sz="1300" b="0" kern="1200" baseline="0" dirty="0" smtClean="0">
                          <a:solidFill>
                            <a:schemeClr val="tx1"/>
                          </a:solidFill>
                          <a:effectLst/>
                          <a:latin typeface="+mn-lt"/>
                          <a:ea typeface="+mn-ea"/>
                          <a:cs typeface="+mn-cs"/>
                        </a:rPr>
                        <a:t> </a:t>
                      </a:r>
                      <a:r>
                        <a:rPr lang="es-CR" sz="1300" b="0" kern="1200" dirty="0" smtClean="0">
                          <a:solidFill>
                            <a:schemeClr val="tx1"/>
                          </a:solidFill>
                          <a:effectLst/>
                          <a:latin typeface="+mn-lt"/>
                          <a:ea typeface="+mn-ea"/>
                          <a:cs typeface="+mn-cs"/>
                        </a:rPr>
                        <a:t>MOPT, </a:t>
                      </a:r>
                      <a:r>
                        <a:rPr lang="es-CR" sz="1300" b="0" kern="1200" dirty="0">
                          <a:solidFill>
                            <a:schemeClr val="tx1"/>
                          </a:solidFill>
                          <a:effectLst/>
                          <a:latin typeface="+mn-lt"/>
                          <a:ea typeface="+mn-ea"/>
                          <a:cs typeface="+mn-cs"/>
                        </a:rPr>
                        <a:t>como administrador de la RVN, rector técnico e Institución que constituye la plataforma de apoyo al </a:t>
                      </a:r>
                      <a:r>
                        <a:rPr lang="es-CR" sz="1300" b="0" kern="1200" dirty="0" smtClean="0">
                          <a:solidFill>
                            <a:schemeClr val="tx1"/>
                          </a:solidFill>
                          <a:effectLst/>
                          <a:latin typeface="+mn-lt"/>
                          <a:ea typeface="+mn-ea"/>
                          <a:cs typeface="+mn-cs"/>
                        </a:rPr>
                        <a:t>Ministro, </a:t>
                      </a:r>
                      <a:r>
                        <a:rPr lang="es-CR" sz="1300" b="0" kern="1200" dirty="0">
                          <a:solidFill>
                            <a:schemeClr val="tx1"/>
                          </a:solidFill>
                          <a:effectLst/>
                          <a:latin typeface="+mn-lt"/>
                          <a:ea typeface="+mn-ea"/>
                          <a:cs typeface="+mn-cs"/>
                        </a:rPr>
                        <a:t>en el ejercicio de la rectoría política, de modo tal que pueda ejercer una adecuada dirección y coordinación de todos los actores y permita un accionar uniforme y </a:t>
                      </a:r>
                      <a:r>
                        <a:rPr lang="es-CR" sz="1300" b="0" kern="1200" dirty="0" smtClean="0">
                          <a:solidFill>
                            <a:schemeClr val="tx1"/>
                          </a:solidFill>
                          <a:effectLst/>
                          <a:latin typeface="+mn-lt"/>
                          <a:ea typeface="+mn-ea"/>
                          <a:cs typeface="+mn-cs"/>
                        </a:rPr>
                        <a:t>coherente.</a:t>
                      </a:r>
                      <a:endParaRPr lang="es-CR" sz="1300" b="0" kern="1200" dirty="0">
                        <a:solidFill>
                          <a:schemeClr val="tx1"/>
                        </a:solidFill>
                        <a:effectLst/>
                        <a:latin typeface="+mn-lt"/>
                        <a:ea typeface="+mn-ea"/>
                        <a:cs typeface="+mn-cs"/>
                      </a:endParaRPr>
                    </a:p>
                  </a:txBody>
                  <a:tcPr marL="44960" marR="44960" marT="0" marB="0"/>
                </a:tc>
              </a:tr>
              <a:tr h="741109">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s-CR" sz="1300" b="0" kern="1200" dirty="0" smtClean="0">
                          <a:solidFill>
                            <a:schemeClr val="tx1"/>
                          </a:solidFill>
                          <a:effectLst/>
                          <a:latin typeface="+mn-lt"/>
                          <a:ea typeface="+mn-ea"/>
                          <a:cs typeface="+mn-cs"/>
                        </a:rPr>
                        <a:t>La herramienta más importante en este sentido, es la planificación estratégica.</a:t>
                      </a:r>
                    </a:p>
                    <a:p>
                      <a:pPr marL="0" algn="l" defTabSz="914400" rtl="0" eaLnBrk="1" latinLnBrk="0" hangingPunct="1">
                        <a:lnSpc>
                          <a:spcPct val="107000"/>
                        </a:lnSpc>
                        <a:spcAft>
                          <a:spcPts val="800"/>
                        </a:spcAft>
                      </a:pPr>
                      <a:endParaRPr lang="es-CR" sz="1300" b="0" kern="1200" dirty="0">
                        <a:solidFill>
                          <a:schemeClr val="tx1"/>
                        </a:solidFill>
                        <a:effectLst/>
                        <a:latin typeface="+mn-lt"/>
                        <a:ea typeface="+mn-ea"/>
                        <a:cs typeface="+mn-cs"/>
                      </a:endParaRPr>
                    </a:p>
                  </a:txBody>
                  <a:tcPr marL="44960" marR="44960" marT="0" marB="0"/>
                </a:tc>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Define las políticas, lineamientos y directrices en materia de administración y gestión de la Red Vial Nacional. </a:t>
                      </a:r>
                    </a:p>
                  </a:txBody>
                  <a:tcPr marL="44960" marR="44960" marT="0" marB="0"/>
                </a:tc>
              </a:tr>
              <a:tr h="928458">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El proyecto de ley modifica la operatividad del Ministerio, de forma que tenga las obligaciones pertinentes y la capacidad de ser la contraparte de planificación estratégica y rectoría política que requeriría sus instituciones adscritas </a:t>
                      </a:r>
                      <a:r>
                        <a:rPr lang="es-CR" sz="1300" b="0" kern="1200" dirty="0" smtClean="0">
                          <a:solidFill>
                            <a:schemeClr val="tx1"/>
                          </a:solidFill>
                          <a:effectLst/>
                          <a:latin typeface="+mn-lt"/>
                          <a:ea typeface="+mn-ea"/>
                          <a:cs typeface="+mn-cs"/>
                        </a:rPr>
                        <a:t>ejecutoras.</a:t>
                      </a:r>
                      <a:endParaRPr lang="es-CR" sz="1300" b="0" kern="1200" dirty="0">
                        <a:solidFill>
                          <a:schemeClr val="tx1"/>
                        </a:solidFill>
                        <a:effectLst/>
                        <a:latin typeface="+mn-lt"/>
                        <a:ea typeface="+mn-ea"/>
                        <a:cs typeface="+mn-cs"/>
                      </a:endParaRPr>
                    </a:p>
                  </a:txBody>
                  <a:tcPr marL="44960" marR="44960" marT="0" marB="0"/>
                </a:tc>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El Ministro dirige coordinadamente a los órganos </a:t>
                      </a:r>
                      <a:r>
                        <a:rPr lang="es-CR" sz="1300" b="0" kern="1200" dirty="0" smtClean="0">
                          <a:solidFill>
                            <a:schemeClr val="tx1"/>
                          </a:solidFill>
                          <a:effectLst/>
                          <a:latin typeface="+mn-lt"/>
                          <a:ea typeface="+mn-ea"/>
                          <a:cs typeface="+mn-cs"/>
                        </a:rPr>
                        <a:t>adscritos, </a:t>
                      </a:r>
                      <a:r>
                        <a:rPr lang="es-CR" sz="1300" b="0" kern="1200" dirty="0">
                          <a:solidFill>
                            <a:schemeClr val="tx1"/>
                          </a:solidFill>
                          <a:effectLst/>
                          <a:latin typeface="+mn-lt"/>
                          <a:ea typeface="+mn-ea"/>
                          <a:cs typeface="+mn-cs"/>
                        </a:rPr>
                        <a:t>de manera que la planificación y el desarrollo de proyectos se efectúe de manera articulada e integrada y con responsabilidades definidas.</a:t>
                      </a:r>
                    </a:p>
                  </a:txBody>
                  <a:tcPr marL="44960" marR="44960" marT="0" marB="0"/>
                </a:tc>
              </a:tr>
              <a:tr h="928458">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s-CR" sz="1300" b="0" kern="1200" dirty="0" smtClean="0">
                          <a:solidFill>
                            <a:schemeClr val="tx1"/>
                          </a:solidFill>
                          <a:effectLst/>
                          <a:latin typeface="+mn-lt"/>
                          <a:ea typeface="+mn-ea"/>
                          <a:cs typeface="+mn-cs"/>
                        </a:rPr>
                        <a:t>Ejercer rectoría técnica sobre la infraestructura pública de transporte, en virtud de lo cual deberá regular, vigilar y controlar las características técnicas que deberán tener los activos que conforman la infraestructura pública de transporte localizados en los derechos de vía.</a:t>
                      </a:r>
                      <a:endParaRPr lang="es-CR" sz="1300" b="0" kern="1200" dirty="0">
                        <a:solidFill>
                          <a:schemeClr val="tx1"/>
                        </a:solidFill>
                        <a:effectLst/>
                        <a:latin typeface="+mn-lt"/>
                        <a:ea typeface="+mn-ea"/>
                        <a:cs typeface="+mn-cs"/>
                      </a:endParaRPr>
                    </a:p>
                  </a:txBody>
                  <a:tcPr marL="44960" marR="44960" marT="0" marB="0"/>
                </a:tc>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Instrumentos de planificación bajo la dirección y coordinación del Ministro </a:t>
                      </a:r>
                      <a:r>
                        <a:rPr lang="es-CR" sz="1300" b="0" kern="1200" dirty="0" smtClean="0">
                          <a:solidFill>
                            <a:schemeClr val="tx1"/>
                          </a:solidFill>
                          <a:effectLst/>
                          <a:latin typeface="+mn-lt"/>
                          <a:ea typeface="+mn-ea"/>
                          <a:cs typeface="+mn-cs"/>
                        </a:rPr>
                        <a:t>Rector, </a:t>
                      </a:r>
                      <a:r>
                        <a:rPr lang="es-CR" sz="1300" b="0" kern="1200" dirty="0">
                          <a:solidFill>
                            <a:schemeClr val="tx1"/>
                          </a:solidFill>
                          <a:effectLst/>
                          <a:latin typeface="+mn-lt"/>
                          <a:ea typeface="+mn-ea"/>
                          <a:cs typeface="+mn-cs"/>
                        </a:rPr>
                        <a:t>con instrumentos de planificación a nivel sectorial, a los cuales deben ajustarse los instrumentos de planificación de cada institución, bajo una actuación articulada e integrada.</a:t>
                      </a:r>
                    </a:p>
                  </a:txBody>
                  <a:tcPr marL="44960" marR="44960" marT="0" marB="0"/>
                </a:tc>
              </a:tr>
              <a:tr h="741109">
                <a:tc>
                  <a:txBody>
                    <a:bodyPr/>
                    <a:lstStyle/>
                    <a:p>
                      <a:pPr marL="0" algn="l" defTabSz="914400" rtl="0" eaLnBrk="1" latinLnBrk="0" hangingPunct="1">
                        <a:lnSpc>
                          <a:spcPct val="107000"/>
                        </a:lnSpc>
                        <a:spcAft>
                          <a:spcPts val="800"/>
                        </a:spcAft>
                      </a:pPr>
                      <a:r>
                        <a:rPr lang="es-CR" sz="1300" b="0" kern="1200">
                          <a:solidFill>
                            <a:schemeClr val="tx1"/>
                          </a:solidFill>
                          <a:effectLst/>
                          <a:latin typeface="+mn-lt"/>
                          <a:ea typeface="+mn-ea"/>
                          <a:cs typeface="+mn-cs"/>
                        </a:rPr>
                        <a:t> </a:t>
                      </a:r>
                    </a:p>
                  </a:txBody>
                  <a:tcPr marL="44960" marR="44960" marT="0" marB="0"/>
                </a:tc>
                <a:tc>
                  <a:txBody>
                    <a:bodyPr/>
                    <a:lstStyle/>
                    <a:p>
                      <a:pPr marL="0" algn="l" defTabSz="914400" rtl="0" eaLnBrk="1" latinLnBrk="0" hangingPunct="1">
                        <a:lnSpc>
                          <a:spcPct val="107000"/>
                        </a:lnSpc>
                        <a:spcAft>
                          <a:spcPts val="800"/>
                        </a:spcAft>
                      </a:pPr>
                      <a:r>
                        <a:rPr lang="es-CR" sz="1300" b="0" kern="1200" dirty="0">
                          <a:solidFill>
                            <a:schemeClr val="tx1"/>
                          </a:solidFill>
                          <a:effectLst/>
                          <a:latin typeface="+mn-lt"/>
                          <a:ea typeface="+mn-ea"/>
                          <a:cs typeface="+mn-cs"/>
                        </a:rPr>
                        <a:t>Portafolio de proyectos estratégicos </a:t>
                      </a:r>
                      <a:r>
                        <a:rPr lang="es-CR" sz="1300" b="0" kern="1200" dirty="0" smtClean="0">
                          <a:solidFill>
                            <a:schemeClr val="tx1"/>
                          </a:solidFill>
                          <a:effectLst/>
                          <a:latin typeface="+mn-lt"/>
                          <a:ea typeface="+mn-ea"/>
                          <a:cs typeface="+mn-cs"/>
                        </a:rPr>
                        <a:t>de </a:t>
                      </a:r>
                      <a:r>
                        <a:rPr lang="es-CR" sz="1300" b="0" kern="1200" dirty="0">
                          <a:solidFill>
                            <a:schemeClr val="tx1"/>
                          </a:solidFill>
                          <a:effectLst/>
                          <a:latin typeface="+mn-lt"/>
                          <a:ea typeface="+mn-ea"/>
                          <a:cs typeface="+mn-cs"/>
                        </a:rPr>
                        <a:t>la </a:t>
                      </a:r>
                      <a:r>
                        <a:rPr lang="es-CR" sz="1300" b="0" kern="1200" dirty="0" smtClean="0">
                          <a:solidFill>
                            <a:schemeClr val="tx1"/>
                          </a:solidFill>
                          <a:effectLst/>
                          <a:latin typeface="+mn-lt"/>
                          <a:ea typeface="+mn-ea"/>
                          <a:cs typeface="+mn-cs"/>
                        </a:rPr>
                        <a:t>RVN </a:t>
                      </a:r>
                      <a:r>
                        <a:rPr lang="es-CR" sz="1300" b="0" kern="1200" dirty="0">
                          <a:solidFill>
                            <a:schemeClr val="tx1"/>
                          </a:solidFill>
                          <a:effectLst/>
                          <a:latin typeface="+mn-lt"/>
                          <a:ea typeface="+mn-ea"/>
                          <a:cs typeface="+mn-cs"/>
                        </a:rPr>
                        <a:t>bajo una visión integral, de amplia coordinación y rectora del sistema de transportes</a:t>
                      </a:r>
                      <a:r>
                        <a:rPr lang="es-MX" sz="1300" b="0" kern="1200" dirty="0">
                          <a:solidFill>
                            <a:schemeClr val="tx1"/>
                          </a:solidFill>
                          <a:effectLst/>
                          <a:latin typeface="+mn-lt"/>
                          <a:ea typeface="+mn-ea"/>
                          <a:cs typeface="+mn-cs"/>
                        </a:rPr>
                        <a:t>.</a:t>
                      </a:r>
                      <a:endParaRPr lang="es-CR" sz="1300" b="0" kern="1200" dirty="0">
                        <a:solidFill>
                          <a:schemeClr val="tx1"/>
                        </a:solidFill>
                        <a:effectLst/>
                        <a:latin typeface="+mn-lt"/>
                        <a:ea typeface="+mn-ea"/>
                        <a:cs typeface="+mn-cs"/>
                      </a:endParaRPr>
                    </a:p>
                  </a:txBody>
                  <a:tcPr marL="44960" marR="44960" marT="0" marB="0"/>
                </a:tc>
              </a:tr>
            </a:tbl>
          </a:graphicData>
        </a:graphic>
      </p:graphicFrame>
    </p:spTree>
    <p:extLst>
      <p:ext uri="{BB962C8B-B14F-4D97-AF65-F5344CB8AC3E}">
        <p14:creationId xmlns:p14="http://schemas.microsoft.com/office/powerpoint/2010/main" val="2087798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Planificación</a:t>
            </a:r>
            <a:endParaRPr lang="es-CR" dirty="0"/>
          </a:p>
        </p:txBody>
      </p:sp>
      <p:sp>
        <p:nvSpPr>
          <p:cNvPr id="3" name="Marcador de contenido 2"/>
          <p:cNvSpPr>
            <a:spLocks noGrp="1"/>
          </p:cNvSpPr>
          <p:nvPr>
            <p:ph idx="1"/>
          </p:nvPr>
        </p:nvSpPr>
        <p:spPr>
          <a:xfrm>
            <a:off x="1192696" y="1540042"/>
            <a:ext cx="7322654" cy="4636921"/>
          </a:xfrm>
        </p:spPr>
        <p:txBody>
          <a:bodyPr>
            <a:normAutofit fontScale="55000" lnSpcReduction="20000"/>
          </a:bodyPr>
          <a:lstStyle/>
          <a:p>
            <a:pPr marL="0" indent="0">
              <a:buNone/>
            </a:pPr>
            <a:r>
              <a:rPr lang="es-CR" i="1" dirty="0"/>
              <a:t>“La articulación de un sector como el indicado requiere una muy clara definición política, un alto liderazgo del órgano encargado de su rectoría, con mecanismos eficientes que le permitan lograr la conciliación, y concertación de los diferentes intereses involucrados en ese ramo. (…)</a:t>
            </a:r>
            <a:br>
              <a:rPr lang="es-CR" i="1" dirty="0"/>
            </a:br>
            <a:r>
              <a:rPr lang="es-CR" i="1" dirty="0"/>
              <a:t/>
            </a:r>
            <a:br>
              <a:rPr lang="es-CR" i="1" dirty="0"/>
            </a:br>
            <a:r>
              <a:rPr lang="es-CR" i="1" dirty="0"/>
              <a:t>Todo lo cual hace concluir en la necesidad de crear un marco normativo claro que involucre todo el sector y particularmente al Ministerio de Obras Públicas y Transportes como parte esencial de ese sector. Dentro de dicho análisis, debe ser replanteado el marco sectorial, analizando la conformación, naturaleza y organización de cada uno de los integrantes del sector a fin de delimitar con claridad las competencias de cada uno, los alcances de su actividad y la consecuente definición de responsabilidades. (…)</a:t>
            </a:r>
            <a:br>
              <a:rPr lang="es-CR" i="1" dirty="0"/>
            </a:br>
            <a:r>
              <a:rPr lang="es-CR" i="1" dirty="0"/>
              <a:t/>
            </a:r>
            <a:br>
              <a:rPr lang="es-CR" i="1" dirty="0"/>
            </a:br>
            <a:r>
              <a:rPr lang="es-CR" i="1" dirty="0"/>
              <a:t>Por otra parte, el estudio determinó la ausencia de una adecuada planificación sectorial que integre en forma sistémica las estrategias y acciones de todas las instituciones del Sector (…).” CGR, </a:t>
            </a:r>
            <a:r>
              <a:rPr lang="es-CR" i="1" dirty="0" smtClean="0"/>
              <a:t>DFOE-OP-28-2006</a:t>
            </a:r>
            <a:endParaRPr lang="es-CR" dirty="0" smtClean="0"/>
          </a:p>
          <a:p>
            <a:endParaRPr lang="es-CR" dirty="0"/>
          </a:p>
          <a:p>
            <a:r>
              <a:rPr lang="es-CR" dirty="0" err="1" smtClean="0"/>
              <a:t>Preinversión</a:t>
            </a:r>
            <a:r>
              <a:rPr lang="es-CR" dirty="0" smtClean="0"/>
              <a:t> débil</a:t>
            </a:r>
          </a:p>
          <a:p>
            <a:r>
              <a:rPr lang="es-CR" dirty="0" smtClean="0"/>
              <a:t>CONAVI: En su mayoría intervenciones reactivas </a:t>
            </a:r>
          </a:p>
          <a:p>
            <a:r>
              <a:rPr lang="es-CR" dirty="0" smtClean="0"/>
              <a:t>Ausencia de planificación estratégica a largo plazo</a:t>
            </a:r>
          </a:p>
          <a:p>
            <a:r>
              <a:rPr lang="es-CR" dirty="0" smtClean="0"/>
              <a:t>No hay </a:t>
            </a:r>
            <a:r>
              <a:rPr lang="es-CR" dirty="0"/>
              <a:t>definición de los contenidos obligatorios de la planificación estratégica y táctica del sector, así como de los procedimientos requeridos para su implementación. </a:t>
            </a:r>
          </a:p>
        </p:txBody>
      </p:sp>
      <p:sp>
        <p:nvSpPr>
          <p:cNvPr id="4" name="Marcador de número de diapositiva 3"/>
          <p:cNvSpPr>
            <a:spLocks noGrp="1"/>
          </p:cNvSpPr>
          <p:nvPr>
            <p:ph type="sldNum" sz="quarter" idx="12"/>
          </p:nvPr>
        </p:nvSpPr>
        <p:spPr/>
        <p:txBody>
          <a:bodyPr/>
          <a:lstStyle/>
          <a:p>
            <a:fld id="{122B8A74-3ABE-4C17-82E3-06EFA5BA5DEB}" type="slidenum">
              <a:rPr lang="es-CR" smtClean="0"/>
              <a:t>5</a:t>
            </a:fld>
            <a:endParaRPr lang="es-CR"/>
          </a:p>
        </p:txBody>
      </p:sp>
    </p:spTree>
    <p:extLst>
      <p:ext uri="{BB962C8B-B14F-4D97-AF65-F5344CB8AC3E}">
        <p14:creationId xmlns:p14="http://schemas.microsoft.com/office/powerpoint/2010/main" val="3167983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2454" y="183894"/>
            <a:ext cx="7322654" cy="1325563"/>
          </a:xfrm>
        </p:spPr>
        <p:txBody>
          <a:bodyPr/>
          <a:lstStyle/>
          <a:p>
            <a:r>
              <a:rPr lang="es-CR" dirty="0"/>
              <a:t>Propuestas</a:t>
            </a:r>
          </a:p>
        </p:txBody>
      </p:sp>
      <p:sp>
        <p:nvSpPr>
          <p:cNvPr id="4" name="Marcador de número de diapositiva 3"/>
          <p:cNvSpPr>
            <a:spLocks noGrp="1"/>
          </p:cNvSpPr>
          <p:nvPr>
            <p:ph type="sldNum" sz="quarter" idx="12"/>
          </p:nvPr>
        </p:nvSpPr>
        <p:spPr/>
        <p:txBody>
          <a:bodyPr/>
          <a:lstStyle/>
          <a:p>
            <a:fld id="{122B8A74-3ABE-4C17-82E3-06EFA5BA5DEB}" type="slidenum">
              <a:rPr lang="es-CR" smtClean="0"/>
              <a:t>6</a:t>
            </a:fld>
            <a:endParaRPr lang="es-CR"/>
          </a:p>
        </p:txBody>
      </p:sp>
      <p:graphicFrame>
        <p:nvGraphicFramePr>
          <p:cNvPr id="6" name="Tabla 5"/>
          <p:cNvGraphicFramePr>
            <a:graphicFrameLocks noGrp="1"/>
          </p:cNvGraphicFramePr>
          <p:nvPr>
            <p:extLst>
              <p:ext uri="{D42A27DB-BD31-4B8C-83A1-F6EECF244321}">
                <p14:modId xmlns:p14="http://schemas.microsoft.com/office/powerpoint/2010/main" val="3387081370"/>
              </p:ext>
            </p:extLst>
          </p:nvPr>
        </p:nvGraphicFramePr>
        <p:xfrm>
          <a:off x="1192454" y="1293343"/>
          <a:ext cx="7572606" cy="4423717"/>
        </p:xfrm>
        <a:graphic>
          <a:graphicData uri="http://schemas.openxmlformats.org/drawingml/2006/table">
            <a:tbl>
              <a:tblPr firstRow="1" firstCol="1" bandRow="1">
                <a:tableStyleId>{ED083AE6-46FA-4A59-8FB0-9F97EB10719F}</a:tableStyleId>
              </a:tblPr>
              <a:tblGrid>
                <a:gridCol w="3786303"/>
                <a:gridCol w="3786303"/>
              </a:tblGrid>
              <a:tr h="318258">
                <a:tc>
                  <a:txBody>
                    <a:bodyPr/>
                    <a:lstStyle/>
                    <a:p>
                      <a:pPr>
                        <a:lnSpc>
                          <a:spcPct val="107000"/>
                        </a:lnSpc>
                        <a:spcAft>
                          <a:spcPts val="800"/>
                        </a:spcAft>
                      </a:pPr>
                      <a:r>
                        <a:rPr lang="es-CR" sz="1300" dirty="0">
                          <a:effectLst/>
                        </a:rPr>
                        <a:t>Ley del MOPT y creación del INIV, </a:t>
                      </a:r>
                      <a:r>
                        <a:rPr lang="es-CR" sz="1300" dirty="0" err="1">
                          <a:effectLst/>
                        </a:rPr>
                        <a:t>Exp</a:t>
                      </a:r>
                      <a:r>
                        <a:rPr lang="es-CR" sz="1300" dirty="0">
                          <a:effectLst/>
                        </a:rPr>
                        <a:t> N°19900</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Reforma integral a Ley de Caminos (Ley </a:t>
                      </a:r>
                      <a:r>
                        <a:rPr lang="es-CR" sz="1300" dirty="0" smtClean="0">
                          <a:effectLst/>
                        </a:rPr>
                        <a:t>5060</a:t>
                      </a:r>
                      <a:r>
                        <a:rPr lang="es-CR" sz="1300" dirty="0">
                          <a:effectLst/>
                        </a:rPr>
                        <a:t>, 1972)</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577430">
                <a:tc>
                  <a:txBody>
                    <a:bodyPr/>
                    <a:lstStyle/>
                    <a:p>
                      <a:pPr>
                        <a:lnSpc>
                          <a:spcPct val="107000"/>
                        </a:lnSpc>
                        <a:spcAft>
                          <a:spcPts val="800"/>
                        </a:spcAft>
                      </a:pPr>
                      <a:r>
                        <a:rPr lang="es-CR" sz="1300" b="0" dirty="0">
                          <a:effectLst/>
                        </a:rPr>
                        <a:t>Planificación estratégica a largo plazo y coordinada bajo la rectoría del </a:t>
                      </a:r>
                      <a:r>
                        <a:rPr lang="es-CR" sz="1300" b="0" dirty="0" smtClean="0">
                          <a:effectLst/>
                        </a:rPr>
                        <a:t>Ministro.</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Planificación estratégica a largo plazo y coordinada bajo la rectoría del </a:t>
                      </a:r>
                      <a:r>
                        <a:rPr lang="es-CR" sz="1300" dirty="0" smtClean="0">
                          <a:effectLst/>
                        </a:rPr>
                        <a:t>Ministro.</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577430">
                <a:tc>
                  <a:txBody>
                    <a:bodyPr/>
                    <a:lstStyle/>
                    <a:p>
                      <a:pPr>
                        <a:lnSpc>
                          <a:spcPct val="107000"/>
                        </a:lnSpc>
                        <a:spcAft>
                          <a:spcPts val="800"/>
                        </a:spcAft>
                      </a:pPr>
                      <a:r>
                        <a:rPr lang="es-CR" sz="1300" b="0" dirty="0">
                          <a:effectLst/>
                        </a:rPr>
                        <a:t>Incorpora una definición específica de los contenidos mínimos esperados de la </a:t>
                      </a:r>
                      <a:r>
                        <a:rPr lang="es-CR" sz="1300" b="0" dirty="0" smtClean="0">
                          <a:effectLst/>
                        </a:rPr>
                        <a:t>planificación.</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Incorpora una definición específica de los contenidos mínimos esperados de la </a:t>
                      </a:r>
                      <a:r>
                        <a:rPr lang="es-CR" sz="1300" dirty="0" smtClean="0">
                          <a:effectLst/>
                        </a:rPr>
                        <a:t>planificación.</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1147651">
                <a:tc>
                  <a:txBody>
                    <a:bodyPr/>
                    <a:lstStyle/>
                    <a:p>
                      <a:pPr>
                        <a:lnSpc>
                          <a:spcPct val="107000"/>
                        </a:lnSpc>
                        <a:spcAft>
                          <a:spcPts val="800"/>
                        </a:spcAft>
                      </a:pPr>
                      <a:r>
                        <a:rPr lang="es-CR" sz="1300" b="0" dirty="0">
                          <a:effectLst/>
                        </a:rPr>
                        <a:t>Planificar sobre la base de los principio de la Administración por Activos </a:t>
                      </a:r>
                      <a:r>
                        <a:rPr lang="es-CR" sz="1300" b="0" dirty="0" smtClean="0">
                          <a:effectLst/>
                        </a:rPr>
                        <a:t>Viales.</a:t>
                      </a:r>
                      <a:endParaRPr lang="es-CR" sz="1300" b="0" dirty="0">
                        <a:effectLst/>
                      </a:endParaRPr>
                    </a:p>
                  </a:txBody>
                  <a:tcPr marL="21473" marR="21473" marT="4537" marB="0"/>
                </a:tc>
                <a:tc>
                  <a:txBody>
                    <a:bodyPr/>
                    <a:lstStyle/>
                    <a:p>
                      <a:pPr>
                        <a:lnSpc>
                          <a:spcPct val="107000"/>
                        </a:lnSpc>
                        <a:spcAft>
                          <a:spcPts val="800"/>
                        </a:spcAft>
                      </a:pPr>
                      <a:r>
                        <a:rPr lang="es-CR" sz="1300" dirty="0">
                          <a:effectLst/>
                        </a:rPr>
                        <a:t>Obligación </a:t>
                      </a:r>
                      <a:r>
                        <a:rPr lang="es-CR" sz="1300" dirty="0" smtClean="0">
                          <a:effectLst/>
                        </a:rPr>
                        <a:t>de</a:t>
                      </a:r>
                      <a:r>
                        <a:rPr lang="es-CR" sz="1300" baseline="0" dirty="0" smtClean="0">
                          <a:effectLst/>
                        </a:rPr>
                        <a:t> </a:t>
                      </a:r>
                      <a:r>
                        <a:rPr lang="es-CR" sz="1300" dirty="0" smtClean="0">
                          <a:effectLst/>
                        </a:rPr>
                        <a:t>Sistema </a:t>
                      </a:r>
                      <a:r>
                        <a:rPr lang="es-CR" sz="1300" dirty="0">
                          <a:effectLst/>
                        </a:rPr>
                        <a:t>de Administración de Activos Viales: “generar la información técnica de respaldo para permitir la selección y priorización justificadas de las actividades de gestión de infraestructura”. </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940407">
                <a:tc>
                  <a:txBody>
                    <a:bodyPr/>
                    <a:lstStyle/>
                    <a:p>
                      <a:pPr marR="31115" algn="just">
                        <a:lnSpc>
                          <a:spcPct val="107000"/>
                        </a:lnSpc>
                        <a:spcAft>
                          <a:spcPts val="0"/>
                        </a:spcAft>
                      </a:pPr>
                      <a:r>
                        <a:rPr lang="es-CR" sz="1300" b="0" dirty="0">
                          <a:effectLst/>
                        </a:rPr>
                        <a:t>Sistema de planificación conceptualizado </a:t>
                      </a:r>
                      <a:r>
                        <a:rPr lang="es-CR" sz="1300" b="0" dirty="0" smtClean="0">
                          <a:effectLst/>
                        </a:rPr>
                        <a:t>que trasciende </a:t>
                      </a:r>
                      <a:r>
                        <a:rPr lang="es-CR" sz="1300" b="0" dirty="0">
                          <a:effectLst/>
                        </a:rPr>
                        <a:t>los intereses de un gobierno y </a:t>
                      </a:r>
                      <a:r>
                        <a:rPr lang="es-CR" sz="1300" b="0" dirty="0" smtClean="0">
                          <a:effectLst/>
                        </a:rPr>
                        <a:t>se </a:t>
                      </a:r>
                      <a:r>
                        <a:rPr lang="es-CR" sz="1300" b="0" dirty="0">
                          <a:effectLst/>
                        </a:rPr>
                        <a:t>dirija a la atención de necesidades debidamente cuantificadas de la </a:t>
                      </a:r>
                      <a:r>
                        <a:rPr lang="es-CR" sz="1300" b="0" dirty="0" smtClean="0">
                          <a:effectLst/>
                        </a:rPr>
                        <a:t>infraestructura.</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Instrumentos de planificación de infraestructura en la </a:t>
                      </a:r>
                      <a:r>
                        <a:rPr lang="es-CR" sz="1300" dirty="0" smtClean="0">
                          <a:effectLst/>
                        </a:rPr>
                        <a:t>RVN y </a:t>
                      </a:r>
                      <a:r>
                        <a:rPr lang="es-CR" sz="1300" dirty="0">
                          <a:effectLst/>
                        </a:rPr>
                        <a:t>su </a:t>
                      </a:r>
                      <a:r>
                        <a:rPr lang="es-CR" sz="1300" dirty="0" smtClean="0">
                          <a:effectLst/>
                        </a:rPr>
                        <a:t>jerarquía:</a:t>
                      </a:r>
                      <a:r>
                        <a:rPr lang="es-CR" sz="1300" baseline="0" dirty="0" smtClean="0">
                          <a:effectLst/>
                        </a:rPr>
                        <a:t> </a:t>
                      </a:r>
                      <a:r>
                        <a:rPr lang="es-CR" sz="1300" dirty="0" smtClean="0">
                          <a:effectLst/>
                        </a:rPr>
                        <a:t>PNT-</a:t>
                      </a:r>
                      <a:r>
                        <a:rPr lang="es-CR" sz="1300" baseline="0" dirty="0" smtClean="0">
                          <a:effectLst/>
                        </a:rPr>
                        <a:t> Plan </a:t>
                      </a:r>
                      <a:r>
                        <a:rPr lang="es-CR" sz="1300" dirty="0" smtClean="0">
                          <a:effectLst/>
                        </a:rPr>
                        <a:t>Estratégico Sectorial-Plan </a:t>
                      </a:r>
                      <a:r>
                        <a:rPr lang="es-CR" sz="1300" dirty="0">
                          <a:effectLst/>
                        </a:rPr>
                        <a:t>Estratégico </a:t>
                      </a:r>
                      <a:r>
                        <a:rPr lang="es-CR" sz="1300" dirty="0" smtClean="0">
                          <a:effectLst/>
                        </a:rPr>
                        <a:t>Institucional-Planes Anuales-Planes </a:t>
                      </a:r>
                      <a:r>
                        <a:rPr lang="es-CR" sz="1300" dirty="0">
                          <a:effectLst/>
                        </a:rPr>
                        <a:t>de Gestión de Riesgo. </a:t>
                      </a:r>
                      <a:endParaRPr lang="es-CR" sz="1300" b="0" dirty="0">
                        <a:effectLst/>
                        <a:latin typeface="Arial" panose="020B0604020202020204" pitchFamily="34" charset="0"/>
                        <a:ea typeface="Calibri" panose="020F0502020204030204" pitchFamily="34" charset="0"/>
                      </a:endParaRPr>
                    </a:p>
                  </a:txBody>
                  <a:tcPr marL="21473" marR="21473" marT="4537" marB="0"/>
                </a:tc>
              </a:tr>
              <a:tr h="862541">
                <a:tc>
                  <a:txBody>
                    <a:bodyPr/>
                    <a:lstStyle/>
                    <a:p>
                      <a:pPr algn="just">
                        <a:lnSpc>
                          <a:spcPct val="107000"/>
                        </a:lnSpc>
                        <a:spcAft>
                          <a:spcPts val="800"/>
                        </a:spcAft>
                      </a:pPr>
                      <a:r>
                        <a:rPr lang="es-CR" sz="1300" b="0" dirty="0">
                          <a:effectLst/>
                        </a:rPr>
                        <a:t>La planificación incluirá, entre otros, la ejecución de estudios de factibilidad técnica y financiera, estudios básicos de ingeniería y anteproyectos, entre otros.</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gn="just">
                        <a:lnSpc>
                          <a:spcPct val="107000"/>
                        </a:lnSpc>
                        <a:spcAft>
                          <a:spcPts val="800"/>
                        </a:spcAft>
                      </a:pPr>
                      <a:r>
                        <a:rPr lang="es-CR" sz="1300" dirty="0">
                          <a:effectLst/>
                        </a:rPr>
                        <a:t>La planificación incluirá, entre otros, la ejecución de estudios de factibilidad técnica y financiera, estudios básicos de ingeniería y anteproyectos, entre otros.</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bl>
          </a:graphicData>
        </a:graphic>
      </p:graphicFrame>
    </p:spTree>
    <p:extLst>
      <p:ext uri="{BB962C8B-B14F-4D97-AF65-F5344CB8AC3E}">
        <p14:creationId xmlns:p14="http://schemas.microsoft.com/office/powerpoint/2010/main" val="205646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2696" y="0"/>
            <a:ext cx="7322654" cy="1325563"/>
          </a:xfrm>
        </p:spPr>
        <p:txBody>
          <a:bodyPr/>
          <a:lstStyle/>
          <a:p>
            <a:r>
              <a:rPr lang="es-CR" dirty="0" smtClean="0"/>
              <a:t>Propuestas</a:t>
            </a:r>
            <a:endParaRPr lang="es-C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966516521"/>
              </p:ext>
            </p:extLst>
          </p:nvPr>
        </p:nvGraphicFramePr>
        <p:xfrm>
          <a:off x="1192696" y="1325563"/>
          <a:ext cx="7572606" cy="4565383"/>
        </p:xfrm>
        <a:graphic>
          <a:graphicData uri="http://schemas.openxmlformats.org/drawingml/2006/table">
            <a:tbl>
              <a:tblPr firstRow="1" firstCol="1" bandRow="1">
                <a:tableStyleId>{ED083AE6-46FA-4A59-8FB0-9F97EB10719F}</a:tableStyleId>
              </a:tblPr>
              <a:tblGrid>
                <a:gridCol w="3786303"/>
                <a:gridCol w="3786303"/>
              </a:tblGrid>
              <a:tr h="307975">
                <a:tc>
                  <a:txBody>
                    <a:bodyPr/>
                    <a:lstStyle/>
                    <a:p>
                      <a:pPr>
                        <a:lnSpc>
                          <a:spcPct val="107000"/>
                        </a:lnSpc>
                        <a:spcAft>
                          <a:spcPts val="800"/>
                        </a:spcAft>
                      </a:pPr>
                      <a:r>
                        <a:rPr lang="es-CR" sz="1300" dirty="0">
                          <a:effectLst/>
                        </a:rPr>
                        <a:t>Ley del MOPT y creación del INIV, </a:t>
                      </a:r>
                      <a:r>
                        <a:rPr lang="es-CR" sz="1300" dirty="0" err="1">
                          <a:effectLst/>
                        </a:rPr>
                        <a:t>Exp</a:t>
                      </a:r>
                      <a:r>
                        <a:rPr lang="es-CR" sz="1300" dirty="0">
                          <a:effectLst/>
                        </a:rPr>
                        <a:t> N°19900</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Reforma integral a Ley de Caminos (Ley No. </a:t>
                      </a:r>
                      <a:r>
                        <a:rPr lang="es-CR" sz="1300" dirty="0" smtClean="0">
                          <a:effectLst/>
                        </a:rPr>
                        <a:t>5060)</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569650">
                <a:tc>
                  <a:txBody>
                    <a:bodyPr/>
                    <a:lstStyle/>
                    <a:p>
                      <a:pPr algn="just">
                        <a:lnSpc>
                          <a:spcPct val="107000"/>
                        </a:lnSpc>
                        <a:spcAft>
                          <a:spcPts val="800"/>
                        </a:spcAft>
                      </a:pPr>
                      <a:r>
                        <a:rPr lang="es-CR" sz="1300" b="0" dirty="0">
                          <a:effectLst/>
                        </a:rPr>
                        <a:t>Obligatoriedad de invertir en estudios de </a:t>
                      </a:r>
                      <a:r>
                        <a:rPr lang="es-CR" sz="1300" b="0" dirty="0" err="1">
                          <a:effectLst/>
                        </a:rPr>
                        <a:t>preinversión</a:t>
                      </a:r>
                      <a:r>
                        <a:rPr lang="es-CR" sz="1300" b="0" dirty="0">
                          <a:effectLst/>
                        </a:rPr>
                        <a:t>.</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gn="just">
                        <a:lnSpc>
                          <a:spcPct val="107000"/>
                        </a:lnSpc>
                        <a:spcAft>
                          <a:spcPts val="800"/>
                        </a:spcAft>
                      </a:pPr>
                      <a:r>
                        <a:rPr lang="es-CR" sz="1300" dirty="0" smtClean="0">
                          <a:effectLst/>
                        </a:rPr>
                        <a:t>Posibilidad de gestionar </a:t>
                      </a:r>
                      <a:r>
                        <a:rPr lang="es-CR" sz="1300" dirty="0">
                          <a:effectLst/>
                        </a:rPr>
                        <a:t>la creación de plazas temporales para la preparación </a:t>
                      </a:r>
                      <a:r>
                        <a:rPr lang="es-CR" sz="1300" dirty="0" smtClean="0">
                          <a:effectLst/>
                        </a:rPr>
                        <a:t>de </a:t>
                      </a:r>
                      <a:r>
                        <a:rPr lang="es-CR" sz="1300" dirty="0">
                          <a:effectLst/>
                        </a:rPr>
                        <a:t>solicitudes de incorporación de proyectos en los Sistemas de Planificación. </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862195">
                <a:tc>
                  <a:txBody>
                    <a:bodyPr/>
                    <a:lstStyle/>
                    <a:p>
                      <a:pPr marR="31115" algn="just">
                        <a:lnSpc>
                          <a:spcPct val="107000"/>
                        </a:lnSpc>
                        <a:spcAft>
                          <a:spcPts val="0"/>
                        </a:spcAft>
                      </a:pPr>
                      <a:r>
                        <a:rPr lang="es-CR" sz="1300" b="0" dirty="0">
                          <a:effectLst/>
                        </a:rPr>
                        <a:t>Contenidos obligatorios de la planificación estratégica y táctica del sector, así como de los procedimientos requeridos para su implementación. Los principios de administración de activos son cinco:</a:t>
                      </a:r>
                    </a:p>
                    <a:p>
                      <a:pPr marL="342900" marR="31115" lvl="0" indent="-342900" algn="just">
                        <a:lnSpc>
                          <a:spcPct val="107000"/>
                        </a:lnSpc>
                        <a:spcAft>
                          <a:spcPts val="0"/>
                        </a:spcAft>
                        <a:buFont typeface="+mj-lt"/>
                        <a:buAutoNum type="alphaLcParenR"/>
                      </a:pPr>
                      <a:r>
                        <a:rPr lang="es-CR" sz="1300" b="0" dirty="0">
                          <a:effectLst/>
                        </a:rPr>
                        <a:t>Valor por dinero</a:t>
                      </a:r>
                    </a:p>
                    <a:p>
                      <a:pPr marL="342900" marR="31115" lvl="0" indent="-342900" algn="just">
                        <a:lnSpc>
                          <a:spcPct val="107000"/>
                        </a:lnSpc>
                        <a:spcAft>
                          <a:spcPts val="0"/>
                        </a:spcAft>
                        <a:buFont typeface="+mj-lt"/>
                        <a:buAutoNum type="alphaLcParenR"/>
                      </a:pPr>
                      <a:r>
                        <a:rPr lang="es-CR" sz="1300" b="0" dirty="0">
                          <a:effectLst/>
                        </a:rPr>
                        <a:t>Valoración cuantitativa</a:t>
                      </a:r>
                    </a:p>
                    <a:p>
                      <a:pPr marL="342900" marR="31115" lvl="0" indent="-342900" algn="just">
                        <a:lnSpc>
                          <a:spcPct val="107000"/>
                        </a:lnSpc>
                        <a:spcAft>
                          <a:spcPts val="0"/>
                        </a:spcAft>
                        <a:buFont typeface="+mj-lt"/>
                        <a:buAutoNum type="alphaLcParenR"/>
                      </a:pPr>
                      <a:r>
                        <a:rPr lang="es-CR" sz="1300" b="0" dirty="0">
                          <a:effectLst/>
                        </a:rPr>
                        <a:t>Mínimo costo de ciclo de vida</a:t>
                      </a:r>
                    </a:p>
                    <a:p>
                      <a:pPr marL="342900" marR="31115" lvl="0" indent="-342900" algn="just">
                        <a:lnSpc>
                          <a:spcPct val="107000"/>
                        </a:lnSpc>
                        <a:spcAft>
                          <a:spcPts val="0"/>
                        </a:spcAft>
                        <a:buFont typeface="+mj-lt"/>
                        <a:buAutoNum type="alphaLcParenR"/>
                      </a:pPr>
                      <a:r>
                        <a:rPr lang="es-CR" sz="1300" b="0" dirty="0">
                          <a:effectLst/>
                        </a:rPr>
                        <a:t>Preservación</a:t>
                      </a:r>
                    </a:p>
                    <a:p>
                      <a:pPr marL="342900" marR="31115" lvl="0" indent="-342900" algn="just">
                        <a:lnSpc>
                          <a:spcPct val="107000"/>
                        </a:lnSpc>
                        <a:spcAft>
                          <a:spcPts val="0"/>
                        </a:spcAft>
                        <a:buFont typeface="+mj-lt"/>
                        <a:buAutoNum type="alphaLcParenR"/>
                      </a:pPr>
                      <a:r>
                        <a:rPr lang="es-CR" sz="1300" b="0" dirty="0">
                          <a:effectLst/>
                        </a:rPr>
                        <a:t>Transparencia</a:t>
                      </a:r>
                      <a:endParaRPr lang="es-CR" sz="1300" b="0" dirty="0">
                        <a:effectLst/>
                        <a:latin typeface="Arial" panose="020B0604020202020204" pitchFamily="34" charset="0"/>
                        <a:ea typeface="Calibri" panose="020F0502020204030204" pitchFamily="34" charset="0"/>
                      </a:endParaRPr>
                    </a:p>
                  </a:txBody>
                  <a:tcPr marL="21473" marR="21473" marT="4537" marB="0"/>
                </a:tc>
                <a:tc>
                  <a:txBody>
                    <a:bodyPr/>
                    <a:lstStyle/>
                    <a:p>
                      <a:pPr algn="just">
                        <a:lnSpc>
                          <a:spcPct val="107000"/>
                        </a:lnSpc>
                        <a:spcAft>
                          <a:spcPts val="800"/>
                        </a:spcAft>
                      </a:pPr>
                      <a:r>
                        <a:rPr lang="es-CR" sz="1300" dirty="0">
                          <a:effectLst/>
                        </a:rPr>
                        <a:t>Cumplir esos principios de Administración de Activos</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372296">
                <a:tc>
                  <a:txBody>
                    <a:bodyPr/>
                    <a:lstStyle/>
                    <a:p>
                      <a:pPr marR="31115" algn="just">
                        <a:lnSpc>
                          <a:spcPct val="107000"/>
                        </a:lnSpc>
                        <a:spcAft>
                          <a:spcPts val="0"/>
                        </a:spcAft>
                      </a:pPr>
                      <a:r>
                        <a:rPr lang="es-CR" sz="1300" b="0" dirty="0">
                          <a:effectLst/>
                        </a:rPr>
                        <a:t> </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Introduce disposiciones </a:t>
                      </a:r>
                      <a:r>
                        <a:rPr lang="es-CR" sz="1300" dirty="0" smtClean="0">
                          <a:effectLst/>
                        </a:rPr>
                        <a:t>al </a:t>
                      </a:r>
                      <a:r>
                        <a:rPr lang="es-CR" sz="1300" dirty="0">
                          <a:effectLst/>
                        </a:rPr>
                        <a:t>Registro Vial de la Red Vial Terrestre de Costa Rica, con carácter oficial </a:t>
                      </a:r>
                      <a:r>
                        <a:rPr lang="es-CR" sz="1300" dirty="0" smtClean="0">
                          <a:effectLst/>
                        </a:rPr>
                        <a:t>nacional.</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481244">
                <a:tc>
                  <a:txBody>
                    <a:bodyPr/>
                    <a:lstStyle/>
                    <a:p>
                      <a:pPr marR="31115" algn="just">
                        <a:lnSpc>
                          <a:spcPct val="107000"/>
                        </a:lnSpc>
                        <a:spcAft>
                          <a:spcPts val="0"/>
                        </a:spcAft>
                      </a:pPr>
                      <a:r>
                        <a:rPr lang="es-CR" sz="1300" dirty="0">
                          <a:effectLst/>
                        </a:rPr>
                        <a:t> </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Obligación de planificar, programar, financiar y ejecutar los elementos de infraestructura que resulten necesarios para la adecuada movilidad de los transeúntes, tales como vías peatonales, pasarelas, aceras, puentes peatonales, </a:t>
                      </a:r>
                      <a:r>
                        <a:rPr lang="es-CR" sz="1300" dirty="0" smtClean="0">
                          <a:effectLst/>
                        </a:rPr>
                        <a:t>etc.</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bl>
          </a:graphicData>
        </a:graphic>
      </p:graphicFrame>
      <p:sp>
        <p:nvSpPr>
          <p:cNvPr id="4" name="Marcador de número de diapositiva 3"/>
          <p:cNvSpPr>
            <a:spLocks noGrp="1"/>
          </p:cNvSpPr>
          <p:nvPr>
            <p:ph type="sldNum" sz="quarter" idx="12"/>
          </p:nvPr>
        </p:nvSpPr>
        <p:spPr/>
        <p:txBody>
          <a:bodyPr/>
          <a:lstStyle/>
          <a:p>
            <a:fld id="{122B8A74-3ABE-4C17-82E3-06EFA5BA5DEB}" type="slidenum">
              <a:rPr lang="es-CR" smtClean="0"/>
              <a:t>7</a:t>
            </a:fld>
            <a:endParaRPr lang="es-CR"/>
          </a:p>
        </p:txBody>
      </p:sp>
    </p:spTree>
    <p:extLst>
      <p:ext uri="{BB962C8B-B14F-4D97-AF65-F5344CB8AC3E}">
        <p14:creationId xmlns:p14="http://schemas.microsoft.com/office/powerpoint/2010/main" val="30933564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CR" dirty="0" smtClean="0"/>
              <a:t>Financiamiento</a:t>
            </a:r>
            <a:endParaRPr lang="es-CR" dirty="0"/>
          </a:p>
        </p:txBody>
      </p:sp>
      <p:sp>
        <p:nvSpPr>
          <p:cNvPr id="4" name="Marcador de contenido 3"/>
          <p:cNvSpPr>
            <a:spLocks noGrp="1"/>
          </p:cNvSpPr>
          <p:nvPr>
            <p:ph idx="1"/>
          </p:nvPr>
        </p:nvSpPr>
        <p:spPr>
          <a:xfrm>
            <a:off x="1192696" y="1523999"/>
            <a:ext cx="7322654" cy="4971394"/>
          </a:xfrm>
        </p:spPr>
        <p:txBody>
          <a:bodyPr>
            <a:normAutofit fontScale="40000" lnSpcReduction="20000"/>
          </a:bodyPr>
          <a:lstStyle/>
          <a:p>
            <a:pPr marL="0" indent="0">
              <a:buNone/>
            </a:pPr>
            <a:r>
              <a:rPr lang="es-CR" sz="3500" i="1" dirty="0" smtClean="0"/>
              <a:t>“(…) el esfuerzo </a:t>
            </a:r>
            <a:r>
              <a:rPr lang="es-CR" sz="3500" i="1" dirty="0"/>
              <a:t>requerido para financiar las acciones del Plan deberá cristalizar en dos líneas políticas fundamentales: </a:t>
            </a:r>
            <a:r>
              <a:rPr lang="es-CR" sz="3500" i="1" dirty="0" smtClean="0"/>
              <a:t/>
            </a:r>
            <a:br>
              <a:rPr lang="es-CR" sz="3500" i="1" dirty="0" smtClean="0"/>
            </a:br>
            <a:r>
              <a:rPr lang="es-CR" sz="3500" i="1" dirty="0" smtClean="0"/>
              <a:t>1</a:t>
            </a:r>
            <a:r>
              <a:rPr lang="es-CR" sz="3500" i="1" dirty="0"/>
              <a:t>. Una voluntad política de aumento progresivo de las cuotas de inversión pública respecto del PIB que detenga el problemático proceso actual de descapitalización de las infraestructuras e impulse su modernización y racionalización a través de las nuevas inversiones a medio y largo plazo. </a:t>
            </a:r>
            <a:r>
              <a:rPr lang="es-CR" sz="3500" i="1" dirty="0" smtClean="0"/>
              <a:t/>
            </a:r>
            <a:br>
              <a:rPr lang="es-CR" sz="3500" i="1" dirty="0" smtClean="0"/>
            </a:br>
            <a:r>
              <a:rPr lang="es-CR" sz="3500" i="1" dirty="0" smtClean="0"/>
              <a:t>2</a:t>
            </a:r>
            <a:r>
              <a:rPr lang="es-CR" sz="3500" i="1" dirty="0"/>
              <a:t>. Promover una política decidida para atraer el capital privado que combine un sistema de tarificación adecuado y posibles técnicas de financiación cruzada entre subsectores del sistema de transportes, todo ello dentro de fórmulas ad hoc de constitución de asociaciones públicas privadas.” </a:t>
            </a:r>
            <a:r>
              <a:rPr lang="es-CR" sz="3500" i="1" dirty="0" smtClean="0"/>
              <a:t>(INECO, PNT, 2011)</a:t>
            </a:r>
          </a:p>
          <a:p>
            <a:pPr marL="0" indent="0">
              <a:buNone/>
            </a:pPr>
            <a:endParaRPr lang="es-CR" sz="3500" dirty="0" smtClean="0"/>
          </a:p>
          <a:p>
            <a:r>
              <a:rPr lang="es-CR" sz="3500" dirty="0" smtClean="0"/>
              <a:t>En 1993: 335</a:t>
            </a:r>
            <a:r>
              <a:rPr lang="es-CR" sz="3500" dirty="0"/>
              <a:t> 053 </a:t>
            </a:r>
            <a:r>
              <a:rPr lang="es-CR" sz="3500" dirty="0" smtClean="0"/>
              <a:t>vehículos en circulación; 2014: </a:t>
            </a:r>
            <a:r>
              <a:rPr lang="es-CR" sz="3500" dirty="0"/>
              <a:t>1 025 995 </a:t>
            </a:r>
            <a:r>
              <a:rPr lang="es-CR" sz="3500" dirty="0" smtClean="0"/>
              <a:t>vehículos.  </a:t>
            </a:r>
            <a:r>
              <a:rPr lang="es-CR" sz="3500" b="1" dirty="0" smtClean="0"/>
              <a:t>=     300%</a:t>
            </a:r>
          </a:p>
          <a:p>
            <a:r>
              <a:rPr lang="es-CR" sz="3500" dirty="0"/>
              <a:t>L</a:t>
            </a:r>
            <a:r>
              <a:rPr lang="es-CR" sz="3500" dirty="0" smtClean="0"/>
              <a:t>ongitud </a:t>
            </a:r>
            <a:r>
              <a:rPr lang="es-CR" sz="3500" dirty="0"/>
              <a:t>de la RVN pavimentada pasó de 4090km en 1993 a 5164km en </a:t>
            </a:r>
            <a:r>
              <a:rPr lang="es-CR" sz="3500" dirty="0" smtClean="0"/>
              <a:t>2015. </a:t>
            </a:r>
            <a:r>
              <a:rPr lang="es-CR" sz="3500" b="1" dirty="0"/>
              <a:t>=</a:t>
            </a:r>
            <a:r>
              <a:rPr lang="es-CR" sz="3500" b="1" dirty="0" smtClean="0"/>
              <a:t>    26</a:t>
            </a:r>
            <a:r>
              <a:rPr lang="es-CR" sz="3500" b="1" dirty="0"/>
              <a:t>%. </a:t>
            </a:r>
            <a:endParaRPr lang="es-CR" sz="3500" b="1" dirty="0" smtClean="0"/>
          </a:p>
          <a:p>
            <a:r>
              <a:rPr lang="es-CR" sz="3500" dirty="0" smtClean="0"/>
              <a:t>PNT: CR requiere un gasto anual en infraestructura que sea de 3.99% del PIB hasta el año 2035.</a:t>
            </a:r>
          </a:p>
          <a:p>
            <a:r>
              <a:rPr lang="es-CR" sz="3500" dirty="0" smtClean="0"/>
              <a:t>Actualmente</a:t>
            </a:r>
            <a:r>
              <a:rPr lang="es-CR" sz="3500" dirty="0"/>
              <a:t>:</a:t>
            </a:r>
            <a:r>
              <a:rPr lang="es-CR" sz="3500" dirty="0" smtClean="0"/>
              <a:t> </a:t>
            </a:r>
            <a:r>
              <a:rPr lang="es-CR" sz="3500" dirty="0"/>
              <a:t>invierte al año </a:t>
            </a:r>
            <a:r>
              <a:rPr lang="es-CR" sz="3500" dirty="0" smtClean="0"/>
              <a:t>el </a:t>
            </a:r>
            <a:r>
              <a:rPr lang="es-CR" sz="3500" dirty="0"/>
              <a:t>0,8% del </a:t>
            </a:r>
            <a:r>
              <a:rPr lang="es-CR" sz="3500" dirty="0" smtClean="0"/>
              <a:t>PIB.</a:t>
            </a:r>
          </a:p>
          <a:p>
            <a:r>
              <a:rPr lang="es-CR" sz="3500" dirty="0" smtClean="0"/>
              <a:t>Rutas en lastre 2.700 </a:t>
            </a:r>
            <a:r>
              <a:rPr lang="es-CR" sz="3500" dirty="0" err="1" smtClean="0"/>
              <a:t>kms</a:t>
            </a:r>
            <a:endParaRPr lang="es-CR" sz="3500" dirty="0"/>
          </a:p>
          <a:p>
            <a:r>
              <a:rPr lang="es-CR" sz="3500" dirty="0" smtClean="0"/>
              <a:t>Ley 8114 (impuesto al combustible)</a:t>
            </a:r>
          </a:p>
          <a:p>
            <a:pPr lvl="1"/>
            <a:r>
              <a:rPr lang="es-CR" sz="3500" dirty="0" smtClean="0"/>
              <a:t>CONAVI → 21,75%</a:t>
            </a:r>
          </a:p>
          <a:p>
            <a:r>
              <a:rPr lang="es-CR" sz="3500" dirty="0"/>
              <a:t>Reformas en el Marco Institucional para atraer mayor inversión privada. (CNC)</a:t>
            </a:r>
          </a:p>
          <a:p>
            <a:pPr lvl="1"/>
            <a:r>
              <a:rPr lang="es-CR" sz="3500" dirty="0" smtClean="0"/>
              <a:t>Participación </a:t>
            </a:r>
            <a:r>
              <a:rPr lang="es-CR" sz="3500" dirty="0"/>
              <a:t>directa en la elaboración y selección de </a:t>
            </a:r>
            <a:r>
              <a:rPr lang="es-CR" sz="3500" dirty="0" smtClean="0"/>
              <a:t>proyectos</a:t>
            </a:r>
            <a:endParaRPr lang="es-CR" sz="3500" dirty="0"/>
          </a:p>
          <a:p>
            <a:pPr lvl="1"/>
            <a:r>
              <a:rPr lang="es-CR" sz="3500" dirty="0"/>
              <a:t>Cartera Transparente y creíble de </a:t>
            </a:r>
            <a:r>
              <a:rPr lang="es-CR" sz="3500" dirty="0" smtClean="0"/>
              <a:t>proyectos</a:t>
            </a:r>
          </a:p>
          <a:p>
            <a:pPr lvl="1"/>
            <a:endParaRPr lang="es-CR" dirty="0"/>
          </a:p>
        </p:txBody>
      </p:sp>
      <p:cxnSp>
        <p:nvCxnSpPr>
          <p:cNvPr id="9" name="Conector recto de flecha 8"/>
          <p:cNvCxnSpPr/>
          <p:nvPr/>
        </p:nvCxnSpPr>
        <p:spPr>
          <a:xfrm flipV="1">
            <a:off x="6807860" y="3250911"/>
            <a:ext cx="0" cy="1891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flipV="1">
            <a:off x="7350626" y="3528445"/>
            <a:ext cx="0" cy="1891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688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2696" y="-58791"/>
            <a:ext cx="7322654" cy="1325563"/>
          </a:xfrm>
        </p:spPr>
        <p:txBody>
          <a:bodyPr/>
          <a:lstStyle/>
          <a:p>
            <a:r>
              <a:rPr lang="es-CR" dirty="0" smtClean="0"/>
              <a:t>Propuestas</a:t>
            </a:r>
            <a:endParaRPr lang="es-C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284583852"/>
              </p:ext>
            </p:extLst>
          </p:nvPr>
        </p:nvGraphicFramePr>
        <p:xfrm>
          <a:off x="1192696" y="1266773"/>
          <a:ext cx="7572606" cy="4802574"/>
        </p:xfrm>
        <a:graphic>
          <a:graphicData uri="http://schemas.openxmlformats.org/drawingml/2006/table">
            <a:tbl>
              <a:tblPr firstRow="1" firstCol="1" bandRow="1">
                <a:tableStyleId>{ED083AE6-46FA-4A59-8FB0-9F97EB10719F}</a:tableStyleId>
              </a:tblPr>
              <a:tblGrid>
                <a:gridCol w="3786303"/>
                <a:gridCol w="3786303"/>
              </a:tblGrid>
              <a:tr h="327550">
                <a:tc>
                  <a:txBody>
                    <a:bodyPr/>
                    <a:lstStyle/>
                    <a:p>
                      <a:pPr>
                        <a:lnSpc>
                          <a:spcPct val="107000"/>
                        </a:lnSpc>
                        <a:spcAft>
                          <a:spcPts val="800"/>
                        </a:spcAft>
                      </a:pPr>
                      <a:r>
                        <a:rPr lang="es-CR" sz="1300" dirty="0">
                          <a:effectLst/>
                        </a:rPr>
                        <a:t>Ley del MOPT y creación del INIV, </a:t>
                      </a:r>
                      <a:r>
                        <a:rPr lang="es-CR" sz="1300" dirty="0" err="1">
                          <a:effectLst/>
                        </a:rPr>
                        <a:t>Exp</a:t>
                      </a:r>
                      <a:r>
                        <a:rPr lang="es-CR" sz="1300" dirty="0">
                          <a:effectLst/>
                        </a:rPr>
                        <a:t> N°19900</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c>
                  <a:txBody>
                    <a:bodyPr/>
                    <a:lstStyle/>
                    <a:p>
                      <a:pPr>
                        <a:lnSpc>
                          <a:spcPct val="107000"/>
                        </a:lnSpc>
                        <a:spcAft>
                          <a:spcPts val="800"/>
                        </a:spcAft>
                      </a:pPr>
                      <a:r>
                        <a:rPr lang="es-CR" sz="1300" dirty="0">
                          <a:effectLst/>
                        </a:rPr>
                        <a:t>Reforma integral a Ley de Caminos (Ley No. </a:t>
                      </a:r>
                      <a:r>
                        <a:rPr lang="es-CR" sz="1300" dirty="0" smtClean="0">
                          <a:effectLst/>
                        </a:rPr>
                        <a:t>5060)</a:t>
                      </a:r>
                      <a:endParaRPr lang="es-C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3558029">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INIV queda habilitado para ejecutar obra también mediante múltiples herramientas de contratación alternativa a saber: </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a concesión de obra pública, </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el fideicomiso de obra, </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las alianzas público-privadas, </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la gestión interesada y </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las alianzas estratégicas. </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s-CR" sz="1300" b="0" dirty="0" smtClean="0"/>
                        <a:t>Para todas ellas se habilita la figura de la iniciativa privada. Por tanto, de esta forma se tendrían la capacidad de identificar potenciales esquemas de gestión de la infraestructura, y el Instituto tendría las herramientas legales para implementarlos. </a:t>
                      </a:r>
                    </a:p>
                  </a:txBody>
                  <a:tcPr marL="21473" marR="21473" marT="4537" marB="0"/>
                </a:tc>
                <a:tc>
                  <a:txBody>
                    <a:bodyPr/>
                    <a:lstStyle/>
                    <a:p>
                      <a:r>
                        <a:rPr lang="es-CR" sz="1300" b="0" kern="1200" dirty="0" smtClean="0">
                          <a:effectLst/>
                        </a:rPr>
                        <a:t>Modalidades de Contratación</a:t>
                      </a:r>
                    </a:p>
                    <a:p>
                      <a:endParaRPr lang="es-CR" sz="1300" b="0" kern="1200" dirty="0" smtClean="0">
                        <a:effectLst/>
                      </a:endParaRPr>
                    </a:p>
                    <a:p>
                      <a:r>
                        <a:rPr lang="es-CR" sz="1300" b="0" kern="1200" dirty="0" smtClean="0">
                          <a:effectLst/>
                        </a:rPr>
                        <a:t>Para la gestión de las obras de infraestructura vial se utilizarán las modalidades de contratación incluidas y derivadas de la Ley Nº 7494, "Ley de Contratación Administrativa", de la Ley No. 7762, Ley General de Concesión de Obras Públicas con Servicios Públicos” y sus respectivos reglamentos.</a:t>
                      </a:r>
                      <a:endParaRPr lang="es-CR" sz="13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r h="916995">
                <a:tc gridSpan="2">
                  <a:txBody>
                    <a:bodyPr/>
                    <a:lstStyle/>
                    <a:p>
                      <a:pPr marL="171450" marR="31115" indent="-171450" algn="just">
                        <a:lnSpc>
                          <a:spcPct val="107000"/>
                        </a:lnSpc>
                        <a:spcAft>
                          <a:spcPts val="0"/>
                        </a:spcAft>
                        <a:buFont typeface="Arial" panose="020B0604020202020204" pitchFamily="34" charset="0"/>
                        <a:buChar char="•"/>
                      </a:pPr>
                      <a:endParaRPr lang="es-CR" sz="1300" b="0" dirty="0" smtClean="0">
                        <a:effectLst/>
                      </a:endParaRPr>
                    </a:p>
                    <a:p>
                      <a:pPr marL="171450" marR="31115" indent="-171450" algn="just">
                        <a:lnSpc>
                          <a:spcPct val="107000"/>
                        </a:lnSpc>
                        <a:spcAft>
                          <a:spcPts val="0"/>
                        </a:spcAft>
                        <a:buFont typeface="Arial" panose="020B0604020202020204" pitchFamily="34" charset="0"/>
                        <a:buChar char="•"/>
                      </a:pPr>
                      <a:r>
                        <a:rPr lang="es-CR" sz="1300" b="0" dirty="0" smtClean="0">
                          <a:effectLst/>
                        </a:rPr>
                        <a:t>Necesario reformas CNC</a:t>
                      </a:r>
                    </a:p>
                    <a:p>
                      <a:pPr marL="171450" marR="31115" indent="-171450" algn="just">
                        <a:lnSpc>
                          <a:spcPct val="107000"/>
                        </a:lnSpc>
                        <a:spcAft>
                          <a:spcPts val="0"/>
                        </a:spcAft>
                        <a:buFont typeface="Arial" panose="020B0604020202020204" pitchFamily="34" charset="0"/>
                        <a:buChar char="•"/>
                      </a:pPr>
                      <a:endParaRPr lang="es-CR" sz="1300" b="0" dirty="0" smtClean="0">
                        <a:effectLst/>
                      </a:endParaRPr>
                    </a:p>
                    <a:p>
                      <a:pPr marL="171450" marR="31115" indent="-171450" algn="just">
                        <a:lnSpc>
                          <a:spcPct val="107000"/>
                        </a:lnSpc>
                        <a:spcAft>
                          <a:spcPts val="0"/>
                        </a:spcAft>
                        <a:buFont typeface="Arial" panose="020B0604020202020204" pitchFamily="34" charset="0"/>
                        <a:buChar char="•"/>
                      </a:pPr>
                      <a:r>
                        <a:rPr lang="es-CR" sz="1300" b="0" dirty="0" smtClean="0">
                          <a:effectLst/>
                        </a:rPr>
                        <a:t>Reformas fiscales que permitan modificar la distribución de Impuesto al combustible.</a:t>
                      </a:r>
                      <a:endParaRPr lang="es-CR" sz="1300" b="0" dirty="0">
                        <a:effectLst/>
                        <a:latin typeface="Arial" panose="020B0604020202020204" pitchFamily="34" charset="0"/>
                        <a:ea typeface="Calibri" panose="020F0502020204030204" pitchFamily="34" charset="0"/>
                      </a:endParaRPr>
                    </a:p>
                  </a:txBody>
                  <a:tcPr marL="21473" marR="21473" marT="4537" marB="0"/>
                </a:tc>
                <a:tc hMerge="1">
                  <a:txBody>
                    <a:bodyPr/>
                    <a:lstStyle/>
                    <a:p>
                      <a:pPr algn="just">
                        <a:lnSpc>
                          <a:spcPct val="107000"/>
                        </a:lnSpc>
                        <a:spcAft>
                          <a:spcPts val="800"/>
                        </a:spcAft>
                      </a:pPr>
                      <a:endParaRPr lang="es-CR"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1473" marR="21473" marT="4537" marB="0"/>
                </a:tc>
              </a:tr>
            </a:tbl>
          </a:graphicData>
        </a:graphic>
      </p:graphicFrame>
      <p:sp>
        <p:nvSpPr>
          <p:cNvPr id="4" name="Marcador de número de diapositiva 3"/>
          <p:cNvSpPr>
            <a:spLocks noGrp="1"/>
          </p:cNvSpPr>
          <p:nvPr>
            <p:ph type="sldNum" sz="quarter" idx="12"/>
          </p:nvPr>
        </p:nvSpPr>
        <p:spPr/>
        <p:txBody>
          <a:bodyPr/>
          <a:lstStyle/>
          <a:p>
            <a:fld id="{122B8A74-3ABE-4C17-82E3-06EFA5BA5DEB}" type="slidenum">
              <a:rPr lang="es-CR" smtClean="0"/>
              <a:t>9</a:t>
            </a:fld>
            <a:endParaRPr lang="es-CR"/>
          </a:p>
        </p:txBody>
      </p:sp>
    </p:spTree>
    <p:extLst>
      <p:ext uri="{BB962C8B-B14F-4D97-AF65-F5344CB8AC3E}">
        <p14:creationId xmlns:p14="http://schemas.microsoft.com/office/powerpoint/2010/main" val="1222942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3664</TotalTime>
  <Words>2257</Words>
  <Application>Microsoft Office PowerPoint</Application>
  <PresentationFormat>Presentación en pantalla (4:3)</PresentationFormat>
  <Paragraphs>164</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Principales Dificultades para el desarrollo de infraestructura</vt:lpstr>
      <vt:lpstr>Rectoría</vt:lpstr>
      <vt:lpstr>Propuestas</vt:lpstr>
      <vt:lpstr>Planificación</vt:lpstr>
      <vt:lpstr>Propuestas</vt:lpstr>
      <vt:lpstr>Propuestas</vt:lpstr>
      <vt:lpstr>Financiamiento</vt:lpstr>
      <vt:lpstr>Propuestas</vt:lpstr>
      <vt:lpstr>Gestión</vt:lpstr>
      <vt:lpstr>Gestión</vt:lpstr>
      <vt:lpstr>Propuestas</vt:lpstr>
      <vt:lpstr>Propuestas</vt:lpstr>
      <vt:lpstr>Otros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Sheyla Quesada Valverde</dc:creator>
  <cp:lastModifiedBy>Guillermo</cp:lastModifiedBy>
  <cp:revision>141</cp:revision>
  <cp:lastPrinted>2017-09-11T21:34:35Z</cp:lastPrinted>
  <dcterms:created xsi:type="dcterms:W3CDTF">2017-05-09T20:41:43Z</dcterms:created>
  <dcterms:modified xsi:type="dcterms:W3CDTF">2017-10-02T17:18:07Z</dcterms:modified>
</cp:coreProperties>
</file>