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  <p:sldMasterId id="2147483687" r:id="rId3"/>
    <p:sldMasterId id="2147483701" r:id="rId4"/>
  </p:sldMasterIdLst>
  <p:notesMasterIdLst>
    <p:notesMasterId r:id="rId13"/>
  </p:notesMasterIdLst>
  <p:handoutMasterIdLst>
    <p:handoutMasterId r:id="rId14"/>
  </p:handoutMasterIdLst>
  <p:sldIdLst>
    <p:sldId id="274" r:id="rId5"/>
    <p:sldId id="288" r:id="rId6"/>
    <p:sldId id="289" r:id="rId7"/>
    <p:sldId id="290" r:id="rId8"/>
    <p:sldId id="285" r:id="rId9"/>
    <p:sldId id="286" r:id="rId10"/>
    <p:sldId id="287" r:id="rId11"/>
    <p:sldId id="279" r:id="rId12"/>
  </p:sldIdLst>
  <p:sldSz cx="9144000" cy="6858000" type="screen4x3"/>
  <p:notesSz cx="7315200" cy="96012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22" autoAdjust="0"/>
    <p:restoredTop sz="94660"/>
  </p:normalViewPr>
  <p:slideViewPr>
    <p:cSldViewPr>
      <p:cViewPr varScale="1">
        <p:scale>
          <a:sx n="74" d="100"/>
          <a:sy n="74" d="100"/>
        </p:scale>
        <p:origin x="-10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D8E5F1-8CEA-447F-8F82-89D4C773B19F}" type="doc">
      <dgm:prSet loTypeId="urn:microsoft.com/office/officeart/2005/8/layout/pyramid1" loCatId="pyramid" qsTypeId="urn:microsoft.com/office/officeart/2005/8/quickstyle/simple1" qsCatId="simple" csTypeId="urn:microsoft.com/office/officeart/2005/8/colors/colorful4" csCatId="colorful" phldr="1"/>
      <dgm:spPr/>
    </dgm:pt>
    <dgm:pt modelId="{18E2F139-0E20-4567-8A87-6A8FA86B1899}">
      <dgm:prSet phldrT="[Texto]" custT="1"/>
      <dgm:spPr/>
      <dgm:t>
        <a:bodyPr/>
        <a:lstStyle/>
        <a:p>
          <a:r>
            <a:rPr lang="es-MX" sz="1600" b="1" dirty="0" smtClean="0"/>
            <a:t>SISTEMA DECISORIO</a:t>
          </a:r>
          <a:endParaRPr lang="es-CR" sz="1600" b="1" dirty="0"/>
        </a:p>
      </dgm:t>
    </dgm:pt>
    <dgm:pt modelId="{16DE392C-DD14-41AC-AE8D-F31C220AA20A}" type="parTrans" cxnId="{25376FF6-8148-447E-98D6-1580073DCAC9}">
      <dgm:prSet/>
      <dgm:spPr/>
      <dgm:t>
        <a:bodyPr/>
        <a:lstStyle/>
        <a:p>
          <a:endParaRPr lang="es-CR"/>
        </a:p>
      </dgm:t>
    </dgm:pt>
    <dgm:pt modelId="{92996D59-FFDC-4A24-BD5D-B29DB1D14D6B}" type="sibTrans" cxnId="{25376FF6-8148-447E-98D6-1580073DCAC9}">
      <dgm:prSet/>
      <dgm:spPr/>
      <dgm:t>
        <a:bodyPr/>
        <a:lstStyle/>
        <a:p>
          <a:endParaRPr lang="es-CR"/>
        </a:p>
      </dgm:t>
    </dgm:pt>
    <dgm:pt modelId="{89503C68-243F-41D3-B64A-07B873AF9218}">
      <dgm:prSet phldrT="[Texto]"/>
      <dgm:spPr/>
      <dgm:t>
        <a:bodyPr/>
        <a:lstStyle/>
        <a:p>
          <a:r>
            <a:rPr lang="es-MX" dirty="0" smtClean="0"/>
            <a:t>Sistema Social</a:t>
          </a:r>
          <a:endParaRPr lang="es-CR" dirty="0"/>
        </a:p>
      </dgm:t>
    </dgm:pt>
    <dgm:pt modelId="{3E094FC1-003D-40A0-AE17-C63702A0AA96}" type="parTrans" cxnId="{2790512A-472D-47C1-A043-80DC527BCA0D}">
      <dgm:prSet/>
      <dgm:spPr/>
      <dgm:t>
        <a:bodyPr/>
        <a:lstStyle/>
        <a:p>
          <a:endParaRPr lang="es-CR"/>
        </a:p>
      </dgm:t>
    </dgm:pt>
    <dgm:pt modelId="{14D1D857-74E6-48C4-AA34-49A24F310365}" type="sibTrans" cxnId="{2790512A-472D-47C1-A043-80DC527BCA0D}">
      <dgm:prSet/>
      <dgm:spPr/>
      <dgm:t>
        <a:bodyPr/>
        <a:lstStyle/>
        <a:p>
          <a:endParaRPr lang="es-CR"/>
        </a:p>
      </dgm:t>
    </dgm:pt>
    <dgm:pt modelId="{6D2E7854-255A-4610-B77F-92F7D8BFA500}">
      <dgm:prSet phldrT="[Texto]"/>
      <dgm:spPr>
        <a:solidFill>
          <a:srgbClr val="00B0F0"/>
        </a:solidFill>
      </dgm:spPr>
      <dgm:t>
        <a:bodyPr/>
        <a:lstStyle/>
        <a:p>
          <a:r>
            <a:rPr lang="es-MX" dirty="0" smtClean="0"/>
            <a:t>Sistema Económico</a:t>
          </a:r>
          <a:endParaRPr lang="es-CR" dirty="0"/>
        </a:p>
      </dgm:t>
    </dgm:pt>
    <dgm:pt modelId="{EE3DBB10-39AB-4C54-A41A-5E8BBF96CE02}" type="parTrans" cxnId="{B3182613-3342-4683-A2F9-D943BC27F2BB}">
      <dgm:prSet/>
      <dgm:spPr/>
      <dgm:t>
        <a:bodyPr/>
        <a:lstStyle/>
        <a:p>
          <a:endParaRPr lang="es-CR"/>
        </a:p>
      </dgm:t>
    </dgm:pt>
    <dgm:pt modelId="{B29D59E0-18EC-4080-AAA2-174C0DE127C9}" type="sibTrans" cxnId="{B3182613-3342-4683-A2F9-D943BC27F2BB}">
      <dgm:prSet/>
      <dgm:spPr/>
      <dgm:t>
        <a:bodyPr/>
        <a:lstStyle/>
        <a:p>
          <a:endParaRPr lang="es-CR"/>
        </a:p>
      </dgm:t>
    </dgm:pt>
    <dgm:pt modelId="{9EE2653B-AB1B-430C-95FE-190970B8A45E}">
      <dgm:prSet phldrT="[Texto]"/>
      <dgm:spPr>
        <a:solidFill>
          <a:srgbClr val="00B050"/>
        </a:solidFill>
      </dgm:spPr>
      <dgm:t>
        <a:bodyPr/>
        <a:lstStyle/>
        <a:p>
          <a:r>
            <a:rPr lang="es-MX" dirty="0" smtClean="0"/>
            <a:t>Sistemas Naturales</a:t>
          </a:r>
          <a:endParaRPr lang="es-CR" dirty="0"/>
        </a:p>
      </dgm:t>
    </dgm:pt>
    <dgm:pt modelId="{96056AC5-7308-4262-864D-00AD164D9D69}" type="parTrans" cxnId="{E45255AF-3730-4D04-9000-4E014221FE31}">
      <dgm:prSet/>
      <dgm:spPr/>
      <dgm:t>
        <a:bodyPr/>
        <a:lstStyle/>
        <a:p>
          <a:endParaRPr lang="es-CR"/>
        </a:p>
      </dgm:t>
    </dgm:pt>
    <dgm:pt modelId="{B6A3E95B-9689-4CBB-8E3A-28D4B8C0854C}" type="sibTrans" cxnId="{E45255AF-3730-4D04-9000-4E014221FE31}">
      <dgm:prSet/>
      <dgm:spPr/>
      <dgm:t>
        <a:bodyPr/>
        <a:lstStyle/>
        <a:p>
          <a:endParaRPr lang="es-CR"/>
        </a:p>
      </dgm:t>
    </dgm:pt>
    <dgm:pt modelId="{B463DD03-EA9F-4186-ABA5-98A2DF443106}">
      <dgm:prSet phldrT="[Texto]" custT="1"/>
      <dgm:spPr>
        <a:solidFill>
          <a:schemeClr val="bg2">
            <a:lumMod val="85000"/>
          </a:schemeClr>
        </a:solidFill>
      </dgm:spPr>
      <dgm:t>
        <a:bodyPr/>
        <a:lstStyle/>
        <a:p>
          <a:r>
            <a:rPr lang="es-MX" sz="2000" b="1" dirty="0" smtClean="0">
              <a:latin typeface="Arial Black" pitchFamily="34" charset="0"/>
            </a:rPr>
            <a:t>INFRAESTRUCTURA</a:t>
          </a:r>
          <a:endParaRPr lang="es-CR" sz="2400" b="1" dirty="0">
            <a:latin typeface="Arial Black" pitchFamily="34" charset="0"/>
          </a:endParaRPr>
        </a:p>
      </dgm:t>
    </dgm:pt>
    <dgm:pt modelId="{7A3DC882-F83A-4E67-B6B5-12DFB0CF6640}" type="parTrans" cxnId="{FB325458-419E-4C98-A9A7-D761E2435C8D}">
      <dgm:prSet/>
      <dgm:spPr/>
      <dgm:t>
        <a:bodyPr/>
        <a:lstStyle/>
        <a:p>
          <a:endParaRPr lang="es-CR"/>
        </a:p>
      </dgm:t>
    </dgm:pt>
    <dgm:pt modelId="{78E90BE2-4BE0-4532-959F-40DBC7B5B951}" type="sibTrans" cxnId="{FB325458-419E-4C98-A9A7-D761E2435C8D}">
      <dgm:prSet/>
      <dgm:spPr/>
      <dgm:t>
        <a:bodyPr/>
        <a:lstStyle/>
        <a:p>
          <a:endParaRPr lang="es-CR"/>
        </a:p>
      </dgm:t>
    </dgm:pt>
    <dgm:pt modelId="{14E6B75F-C717-49F2-98F2-17C9CC673D9A}" type="pres">
      <dgm:prSet presAssocID="{3FD8E5F1-8CEA-447F-8F82-89D4C773B19F}" presName="Name0" presStyleCnt="0">
        <dgm:presLayoutVars>
          <dgm:dir/>
          <dgm:animLvl val="lvl"/>
          <dgm:resizeHandles val="exact"/>
        </dgm:presLayoutVars>
      </dgm:prSet>
      <dgm:spPr/>
    </dgm:pt>
    <dgm:pt modelId="{CAC6E7F8-B769-4A6F-858E-13B896101100}" type="pres">
      <dgm:prSet presAssocID="{18E2F139-0E20-4567-8A87-6A8FA86B1899}" presName="Name8" presStyleCnt="0"/>
      <dgm:spPr/>
    </dgm:pt>
    <dgm:pt modelId="{BCFBA57B-A1A6-42C9-B630-FD72A2545DC2}" type="pres">
      <dgm:prSet presAssocID="{18E2F139-0E20-4567-8A87-6A8FA86B1899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A5A01BF-07E4-4C13-9DF5-CC9BA6A02073}" type="pres">
      <dgm:prSet presAssocID="{18E2F139-0E20-4567-8A87-6A8FA86B18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B154390-D13E-4440-93DF-32BD366F4894}" type="pres">
      <dgm:prSet presAssocID="{89503C68-243F-41D3-B64A-07B873AF9218}" presName="Name8" presStyleCnt="0"/>
      <dgm:spPr/>
    </dgm:pt>
    <dgm:pt modelId="{2DBC65DC-DC5D-4E1A-9FD0-7D6C7B4B20C7}" type="pres">
      <dgm:prSet presAssocID="{89503C68-243F-41D3-B64A-07B873AF9218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53878690-F75F-4556-83B1-F0522211B76D}" type="pres">
      <dgm:prSet presAssocID="{89503C68-243F-41D3-B64A-07B873AF921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D2B7861-A511-4533-8795-4D35C2093B45}" type="pres">
      <dgm:prSet presAssocID="{6D2E7854-255A-4610-B77F-92F7D8BFA500}" presName="Name8" presStyleCnt="0"/>
      <dgm:spPr/>
    </dgm:pt>
    <dgm:pt modelId="{6EAAB47D-F118-491C-9DFA-FAD4AD38C4E9}" type="pres">
      <dgm:prSet presAssocID="{6D2E7854-255A-4610-B77F-92F7D8BFA500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BD8A993-5F9D-4DFD-B0CA-C2AF0788CA15}" type="pres">
      <dgm:prSet presAssocID="{6D2E7854-255A-4610-B77F-92F7D8BFA50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7700216-53D2-4709-9AB7-2DA4F8A88525}" type="pres">
      <dgm:prSet presAssocID="{B463DD03-EA9F-4186-ABA5-98A2DF443106}" presName="Name8" presStyleCnt="0"/>
      <dgm:spPr/>
    </dgm:pt>
    <dgm:pt modelId="{27811383-5B0F-4B29-8B5D-6801AB580E4D}" type="pres">
      <dgm:prSet presAssocID="{B463DD03-EA9F-4186-ABA5-98A2DF443106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1A23B2E-2C4E-46AA-B83E-B1DAF67B2CD1}" type="pres">
      <dgm:prSet presAssocID="{B463DD03-EA9F-4186-ABA5-98A2DF44310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008AA90-70DE-4CED-9A55-9D285724A83C}" type="pres">
      <dgm:prSet presAssocID="{9EE2653B-AB1B-430C-95FE-190970B8A45E}" presName="Name8" presStyleCnt="0"/>
      <dgm:spPr/>
    </dgm:pt>
    <dgm:pt modelId="{08B48CAB-0F3B-40CD-9613-FA703FD8A924}" type="pres">
      <dgm:prSet presAssocID="{9EE2653B-AB1B-430C-95FE-190970B8A45E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770084E-486D-474B-9B0F-818A00AE881B}" type="pres">
      <dgm:prSet presAssocID="{9EE2653B-AB1B-430C-95FE-190970B8A45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FB325458-419E-4C98-A9A7-D761E2435C8D}" srcId="{3FD8E5F1-8CEA-447F-8F82-89D4C773B19F}" destId="{B463DD03-EA9F-4186-ABA5-98A2DF443106}" srcOrd="3" destOrd="0" parTransId="{7A3DC882-F83A-4E67-B6B5-12DFB0CF6640}" sibTransId="{78E90BE2-4BE0-4532-959F-40DBC7B5B951}"/>
    <dgm:cxn modelId="{4652F14B-A9E1-4C83-B68C-4FA100AA5DDD}" type="presOf" srcId="{18E2F139-0E20-4567-8A87-6A8FA86B1899}" destId="{3A5A01BF-07E4-4C13-9DF5-CC9BA6A02073}" srcOrd="1" destOrd="0" presId="urn:microsoft.com/office/officeart/2005/8/layout/pyramid1"/>
    <dgm:cxn modelId="{55FFDD1A-7212-4BFA-ABC0-B0ED6863948E}" type="presOf" srcId="{B463DD03-EA9F-4186-ABA5-98A2DF443106}" destId="{27811383-5B0F-4B29-8B5D-6801AB580E4D}" srcOrd="0" destOrd="0" presId="urn:microsoft.com/office/officeart/2005/8/layout/pyramid1"/>
    <dgm:cxn modelId="{E45255AF-3730-4D04-9000-4E014221FE31}" srcId="{3FD8E5F1-8CEA-447F-8F82-89D4C773B19F}" destId="{9EE2653B-AB1B-430C-95FE-190970B8A45E}" srcOrd="4" destOrd="0" parTransId="{96056AC5-7308-4262-864D-00AD164D9D69}" sibTransId="{B6A3E95B-9689-4CBB-8E3A-28D4B8C0854C}"/>
    <dgm:cxn modelId="{E1CA9E4B-F4F6-4178-9ECE-1C969F6A1881}" type="presOf" srcId="{18E2F139-0E20-4567-8A87-6A8FA86B1899}" destId="{BCFBA57B-A1A6-42C9-B630-FD72A2545DC2}" srcOrd="0" destOrd="0" presId="urn:microsoft.com/office/officeart/2005/8/layout/pyramid1"/>
    <dgm:cxn modelId="{2790512A-472D-47C1-A043-80DC527BCA0D}" srcId="{3FD8E5F1-8CEA-447F-8F82-89D4C773B19F}" destId="{89503C68-243F-41D3-B64A-07B873AF9218}" srcOrd="1" destOrd="0" parTransId="{3E094FC1-003D-40A0-AE17-C63702A0AA96}" sibTransId="{14D1D857-74E6-48C4-AA34-49A24F310365}"/>
    <dgm:cxn modelId="{7088EA41-7887-4248-AC69-137C53816A9C}" type="presOf" srcId="{6D2E7854-255A-4610-B77F-92F7D8BFA500}" destId="{9BD8A993-5F9D-4DFD-B0CA-C2AF0788CA15}" srcOrd="1" destOrd="0" presId="urn:microsoft.com/office/officeart/2005/8/layout/pyramid1"/>
    <dgm:cxn modelId="{B3182613-3342-4683-A2F9-D943BC27F2BB}" srcId="{3FD8E5F1-8CEA-447F-8F82-89D4C773B19F}" destId="{6D2E7854-255A-4610-B77F-92F7D8BFA500}" srcOrd="2" destOrd="0" parTransId="{EE3DBB10-39AB-4C54-A41A-5E8BBF96CE02}" sibTransId="{B29D59E0-18EC-4080-AAA2-174C0DE127C9}"/>
    <dgm:cxn modelId="{933D9A6B-2186-4FCF-8734-939EA002B8A6}" type="presOf" srcId="{6D2E7854-255A-4610-B77F-92F7D8BFA500}" destId="{6EAAB47D-F118-491C-9DFA-FAD4AD38C4E9}" srcOrd="0" destOrd="0" presId="urn:microsoft.com/office/officeart/2005/8/layout/pyramid1"/>
    <dgm:cxn modelId="{76193C31-AFEB-48F0-913A-836D31639421}" type="presOf" srcId="{9EE2653B-AB1B-430C-95FE-190970B8A45E}" destId="{08B48CAB-0F3B-40CD-9613-FA703FD8A924}" srcOrd="0" destOrd="0" presId="urn:microsoft.com/office/officeart/2005/8/layout/pyramid1"/>
    <dgm:cxn modelId="{990046EB-CC1D-495C-ADE9-1084EDAD1605}" type="presOf" srcId="{B463DD03-EA9F-4186-ABA5-98A2DF443106}" destId="{61A23B2E-2C4E-46AA-B83E-B1DAF67B2CD1}" srcOrd="1" destOrd="0" presId="urn:microsoft.com/office/officeart/2005/8/layout/pyramid1"/>
    <dgm:cxn modelId="{AE0B37F4-5FB4-41AE-B92E-FEF163A56028}" type="presOf" srcId="{3FD8E5F1-8CEA-447F-8F82-89D4C773B19F}" destId="{14E6B75F-C717-49F2-98F2-17C9CC673D9A}" srcOrd="0" destOrd="0" presId="urn:microsoft.com/office/officeart/2005/8/layout/pyramid1"/>
    <dgm:cxn modelId="{25376FF6-8148-447E-98D6-1580073DCAC9}" srcId="{3FD8E5F1-8CEA-447F-8F82-89D4C773B19F}" destId="{18E2F139-0E20-4567-8A87-6A8FA86B1899}" srcOrd="0" destOrd="0" parTransId="{16DE392C-DD14-41AC-AE8D-F31C220AA20A}" sibTransId="{92996D59-FFDC-4A24-BD5D-B29DB1D14D6B}"/>
    <dgm:cxn modelId="{9F925B02-65AA-482A-A1A0-5EC390B46161}" type="presOf" srcId="{9EE2653B-AB1B-430C-95FE-190970B8A45E}" destId="{D770084E-486D-474B-9B0F-818A00AE881B}" srcOrd="1" destOrd="0" presId="urn:microsoft.com/office/officeart/2005/8/layout/pyramid1"/>
    <dgm:cxn modelId="{EB272C2A-05F7-4874-8D29-871D0802CCF2}" type="presOf" srcId="{89503C68-243F-41D3-B64A-07B873AF9218}" destId="{53878690-F75F-4556-83B1-F0522211B76D}" srcOrd="1" destOrd="0" presId="urn:microsoft.com/office/officeart/2005/8/layout/pyramid1"/>
    <dgm:cxn modelId="{793C386B-D885-48C5-8E96-B1B746D50D3B}" type="presOf" srcId="{89503C68-243F-41D3-B64A-07B873AF9218}" destId="{2DBC65DC-DC5D-4E1A-9FD0-7D6C7B4B20C7}" srcOrd="0" destOrd="0" presId="urn:microsoft.com/office/officeart/2005/8/layout/pyramid1"/>
    <dgm:cxn modelId="{B895AF5B-7212-4C1C-9FCB-462B81710BCD}" type="presParOf" srcId="{14E6B75F-C717-49F2-98F2-17C9CC673D9A}" destId="{CAC6E7F8-B769-4A6F-858E-13B896101100}" srcOrd="0" destOrd="0" presId="urn:microsoft.com/office/officeart/2005/8/layout/pyramid1"/>
    <dgm:cxn modelId="{39098D44-7901-4537-BFED-07DC6E9DA423}" type="presParOf" srcId="{CAC6E7F8-B769-4A6F-858E-13B896101100}" destId="{BCFBA57B-A1A6-42C9-B630-FD72A2545DC2}" srcOrd="0" destOrd="0" presId="urn:microsoft.com/office/officeart/2005/8/layout/pyramid1"/>
    <dgm:cxn modelId="{783F31DB-98F2-4BFD-B5E0-759BA06122E9}" type="presParOf" srcId="{CAC6E7F8-B769-4A6F-858E-13B896101100}" destId="{3A5A01BF-07E4-4C13-9DF5-CC9BA6A02073}" srcOrd="1" destOrd="0" presId="urn:microsoft.com/office/officeart/2005/8/layout/pyramid1"/>
    <dgm:cxn modelId="{E51E67D6-5D77-43BA-BB03-D1D71EE6581C}" type="presParOf" srcId="{14E6B75F-C717-49F2-98F2-17C9CC673D9A}" destId="{CB154390-D13E-4440-93DF-32BD366F4894}" srcOrd="1" destOrd="0" presId="urn:microsoft.com/office/officeart/2005/8/layout/pyramid1"/>
    <dgm:cxn modelId="{35FA053A-7C9B-48BE-BA64-209BD2AD2EBE}" type="presParOf" srcId="{CB154390-D13E-4440-93DF-32BD366F4894}" destId="{2DBC65DC-DC5D-4E1A-9FD0-7D6C7B4B20C7}" srcOrd="0" destOrd="0" presId="urn:microsoft.com/office/officeart/2005/8/layout/pyramid1"/>
    <dgm:cxn modelId="{85C1CE99-D820-4498-826B-136F44516188}" type="presParOf" srcId="{CB154390-D13E-4440-93DF-32BD366F4894}" destId="{53878690-F75F-4556-83B1-F0522211B76D}" srcOrd="1" destOrd="0" presId="urn:microsoft.com/office/officeart/2005/8/layout/pyramid1"/>
    <dgm:cxn modelId="{55A0BF33-8A8B-48C3-AE76-7713D58FEFA2}" type="presParOf" srcId="{14E6B75F-C717-49F2-98F2-17C9CC673D9A}" destId="{BD2B7861-A511-4533-8795-4D35C2093B45}" srcOrd="2" destOrd="0" presId="urn:microsoft.com/office/officeart/2005/8/layout/pyramid1"/>
    <dgm:cxn modelId="{917F9DF8-3FEA-475B-9249-515EFB62304B}" type="presParOf" srcId="{BD2B7861-A511-4533-8795-4D35C2093B45}" destId="{6EAAB47D-F118-491C-9DFA-FAD4AD38C4E9}" srcOrd="0" destOrd="0" presId="urn:microsoft.com/office/officeart/2005/8/layout/pyramid1"/>
    <dgm:cxn modelId="{ED5831FA-F4DE-45A3-B4EE-C6B3FDE5DA50}" type="presParOf" srcId="{BD2B7861-A511-4533-8795-4D35C2093B45}" destId="{9BD8A993-5F9D-4DFD-B0CA-C2AF0788CA15}" srcOrd="1" destOrd="0" presId="urn:microsoft.com/office/officeart/2005/8/layout/pyramid1"/>
    <dgm:cxn modelId="{9130A1B8-13BC-4F54-9D37-3D635449730D}" type="presParOf" srcId="{14E6B75F-C717-49F2-98F2-17C9CC673D9A}" destId="{B7700216-53D2-4709-9AB7-2DA4F8A88525}" srcOrd="3" destOrd="0" presId="urn:microsoft.com/office/officeart/2005/8/layout/pyramid1"/>
    <dgm:cxn modelId="{A169AF2A-9E01-4A15-A787-3E3E6F12757B}" type="presParOf" srcId="{B7700216-53D2-4709-9AB7-2DA4F8A88525}" destId="{27811383-5B0F-4B29-8B5D-6801AB580E4D}" srcOrd="0" destOrd="0" presId="urn:microsoft.com/office/officeart/2005/8/layout/pyramid1"/>
    <dgm:cxn modelId="{A25FD9C5-2ECB-4CAC-91F6-6137D27BD9ED}" type="presParOf" srcId="{B7700216-53D2-4709-9AB7-2DA4F8A88525}" destId="{61A23B2E-2C4E-46AA-B83E-B1DAF67B2CD1}" srcOrd="1" destOrd="0" presId="urn:microsoft.com/office/officeart/2005/8/layout/pyramid1"/>
    <dgm:cxn modelId="{E7245E7E-CF89-4EEF-B24D-561CC7D7E605}" type="presParOf" srcId="{14E6B75F-C717-49F2-98F2-17C9CC673D9A}" destId="{D008AA90-70DE-4CED-9A55-9D285724A83C}" srcOrd="4" destOrd="0" presId="urn:microsoft.com/office/officeart/2005/8/layout/pyramid1"/>
    <dgm:cxn modelId="{03A633D1-E282-49B8-A053-58960CB8B2CA}" type="presParOf" srcId="{D008AA90-70DE-4CED-9A55-9D285724A83C}" destId="{08B48CAB-0F3B-40CD-9613-FA703FD8A924}" srcOrd="0" destOrd="0" presId="urn:microsoft.com/office/officeart/2005/8/layout/pyramid1"/>
    <dgm:cxn modelId="{2C7829B7-E83C-43FB-B1D8-9C58FE553C4A}" type="presParOf" srcId="{D008AA90-70DE-4CED-9A55-9D285724A83C}" destId="{D770084E-486D-474B-9B0F-818A00AE881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D8E5F1-8CEA-447F-8F82-89D4C773B19F}" type="doc">
      <dgm:prSet loTypeId="urn:microsoft.com/office/officeart/2005/8/layout/pyramid1" loCatId="pyramid" qsTypeId="urn:microsoft.com/office/officeart/2005/8/quickstyle/simple1" qsCatId="simple" csTypeId="urn:microsoft.com/office/officeart/2005/8/colors/colorful4" csCatId="colorful" phldr="1"/>
      <dgm:spPr/>
    </dgm:pt>
    <dgm:pt modelId="{18E2F139-0E20-4567-8A87-6A8FA86B1899}">
      <dgm:prSet phldrT="[Texto]" custT="1"/>
      <dgm:spPr/>
      <dgm:t>
        <a:bodyPr/>
        <a:lstStyle/>
        <a:p>
          <a:r>
            <a:rPr lang="es-MX" sz="1600" b="1" dirty="0" smtClean="0"/>
            <a:t>SISTEMA DECISORIO</a:t>
          </a:r>
          <a:endParaRPr lang="es-CR" sz="1600" b="1" dirty="0"/>
        </a:p>
      </dgm:t>
    </dgm:pt>
    <dgm:pt modelId="{16DE392C-DD14-41AC-AE8D-F31C220AA20A}" type="parTrans" cxnId="{25376FF6-8148-447E-98D6-1580073DCAC9}">
      <dgm:prSet/>
      <dgm:spPr/>
      <dgm:t>
        <a:bodyPr/>
        <a:lstStyle/>
        <a:p>
          <a:endParaRPr lang="es-CR"/>
        </a:p>
      </dgm:t>
    </dgm:pt>
    <dgm:pt modelId="{92996D59-FFDC-4A24-BD5D-B29DB1D14D6B}" type="sibTrans" cxnId="{25376FF6-8148-447E-98D6-1580073DCAC9}">
      <dgm:prSet/>
      <dgm:spPr/>
      <dgm:t>
        <a:bodyPr/>
        <a:lstStyle/>
        <a:p>
          <a:endParaRPr lang="es-CR"/>
        </a:p>
      </dgm:t>
    </dgm:pt>
    <dgm:pt modelId="{89503C68-243F-41D3-B64A-07B873AF9218}">
      <dgm:prSet phldrT="[Texto]"/>
      <dgm:spPr/>
      <dgm:t>
        <a:bodyPr/>
        <a:lstStyle/>
        <a:p>
          <a:r>
            <a:rPr lang="es-MX" dirty="0" smtClean="0"/>
            <a:t>Sistema Social</a:t>
          </a:r>
          <a:endParaRPr lang="es-CR" dirty="0"/>
        </a:p>
      </dgm:t>
    </dgm:pt>
    <dgm:pt modelId="{3E094FC1-003D-40A0-AE17-C63702A0AA96}" type="parTrans" cxnId="{2790512A-472D-47C1-A043-80DC527BCA0D}">
      <dgm:prSet/>
      <dgm:spPr/>
      <dgm:t>
        <a:bodyPr/>
        <a:lstStyle/>
        <a:p>
          <a:endParaRPr lang="es-CR"/>
        </a:p>
      </dgm:t>
    </dgm:pt>
    <dgm:pt modelId="{14D1D857-74E6-48C4-AA34-49A24F310365}" type="sibTrans" cxnId="{2790512A-472D-47C1-A043-80DC527BCA0D}">
      <dgm:prSet/>
      <dgm:spPr/>
      <dgm:t>
        <a:bodyPr/>
        <a:lstStyle/>
        <a:p>
          <a:endParaRPr lang="es-CR"/>
        </a:p>
      </dgm:t>
    </dgm:pt>
    <dgm:pt modelId="{6D2E7854-255A-4610-B77F-92F7D8BFA500}">
      <dgm:prSet phldrT="[Texto]"/>
      <dgm:spPr>
        <a:solidFill>
          <a:srgbClr val="00B0F0"/>
        </a:solidFill>
      </dgm:spPr>
      <dgm:t>
        <a:bodyPr/>
        <a:lstStyle/>
        <a:p>
          <a:r>
            <a:rPr lang="es-MX" dirty="0" smtClean="0"/>
            <a:t>Sistema Económico</a:t>
          </a:r>
          <a:endParaRPr lang="es-CR" dirty="0"/>
        </a:p>
      </dgm:t>
    </dgm:pt>
    <dgm:pt modelId="{EE3DBB10-39AB-4C54-A41A-5E8BBF96CE02}" type="parTrans" cxnId="{B3182613-3342-4683-A2F9-D943BC27F2BB}">
      <dgm:prSet/>
      <dgm:spPr/>
      <dgm:t>
        <a:bodyPr/>
        <a:lstStyle/>
        <a:p>
          <a:endParaRPr lang="es-CR"/>
        </a:p>
      </dgm:t>
    </dgm:pt>
    <dgm:pt modelId="{B29D59E0-18EC-4080-AAA2-174C0DE127C9}" type="sibTrans" cxnId="{B3182613-3342-4683-A2F9-D943BC27F2BB}">
      <dgm:prSet/>
      <dgm:spPr/>
      <dgm:t>
        <a:bodyPr/>
        <a:lstStyle/>
        <a:p>
          <a:endParaRPr lang="es-CR"/>
        </a:p>
      </dgm:t>
    </dgm:pt>
    <dgm:pt modelId="{9EE2653B-AB1B-430C-95FE-190970B8A45E}">
      <dgm:prSet phldrT="[Texto]"/>
      <dgm:spPr>
        <a:solidFill>
          <a:srgbClr val="00B050"/>
        </a:solidFill>
      </dgm:spPr>
      <dgm:t>
        <a:bodyPr/>
        <a:lstStyle/>
        <a:p>
          <a:r>
            <a:rPr lang="es-MX" dirty="0" smtClean="0"/>
            <a:t>Sistemas Naturales</a:t>
          </a:r>
          <a:endParaRPr lang="es-CR" dirty="0"/>
        </a:p>
      </dgm:t>
    </dgm:pt>
    <dgm:pt modelId="{96056AC5-7308-4262-864D-00AD164D9D69}" type="parTrans" cxnId="{E45255AF-3730-4D04-9000-4E014221FE31}">
      <dgm:prSet/>
      <dgm:spPr/>
      <dgm:t>
        <a:bodyPr/>
        <a:lstStyle/>
        <a:p>
          <a:endParaRPr lang="es-CR"/>
        </a:p>
      </dgm:t>
    </dgm:pt>
    <dgm:pt modelId="{B6A3E95B-9689-4CBB-8E3A-28D4B8C0854C}" type="sibTrans" cxnId="{E45255AF-3730-4D04-9000-4E014221FE31}">
      <dgm:prSet/>
      <dgm:spPr/>
      <dgm:t>
        <a:bodyPr/>
        <a:lstStyle/>
        <a:p>
          <a:endParaRPr lang="es-CR"/>
        </a:p>
      </dgm:t>
    </dgm:pt>
    <dgm:pt modelId="{B463DD03-EA9F-4186-ABA5-98A2DF443106}">
      <dgm:prSet phldrT="[Texto]" custT="1"/>
      <dgm:spPr>
        <a:solidFill>
          <a:schemeClr val="bg2">
            <a:lumMod val="85000"/>
          </a:schemeClr>
        </a:solidFill>
      </dgm:spPr>
      <dgm:t>
        <a:bodyPr/>
        <a:lstStyle/>
        <a:p>
          <a:r>
            <a:rPr lang="es-MX" sz="2000" b="1" dirty="0" smtClean="0">
              <a:latin typeface="Arial Black" pitchFamily="34" charset="0"/>
            </a:rPr>
            <a:t>INFRAESTRUCTURA</a:t>
          </a:r>
          <a:endParaRPr lang="es-CR" sz="2400" b="1" dirty="0">
            <a:latin typeface="Arial Black" pitchFamily="34" charset="0"/>
          </a:endParaRPr>
        </a:p>
      </dgm:t>
    </dgm:pt>
    <dgm:pt modelId="{7A3DC882-F83A-4E67-B6B5-12DFB0CF6640}" type="parTrans" cxnId="{FB325458-419E-4C98-A9A7-D761E2435C8D}">
      <dgm:prSet/>
      <dgm:spPr/>
      <dgm:t>
        <a:bodyPr/>
        <a:lstStyle/>
        <a:p>
          <a:endParaRPr lang="es-CR"/>
        </a:p>
      </dgm:t>
    </dgm:pt>
    <dgm:pt modelId="{78E90BE2-4BE0-4532-959F-40DBC7B5B951}" type="sibTrans" cxnId="{FB325458-419E-4C98-A9A7-D761E2435C8D}">
      <dgm:prSet/>
      <dgm:spPr/>
      <dgm:t>
        <a:bodyPr/>
        <a:lstStyle/>
        <a:p>
          <a:endParaRPr lang="es-CR"/>
        </a:p>
      </dgm:t>
    </dgm:pt>
    <dgm:pt modelId="{14E6B75F-C717-49F2-98F2-17C9CC673D9A}" type="pres">
      <dgm:prSet presAssocID="{3FD8E5F1-8CEA-447F-8F82-89D4C773B19F}" presName="Name0" presStyleCnt="0">
        <dgm:presLayoutVars>
          <dgm:dir/>
          <dgm:animLvl val="lvl"/>
          <dgm:resizeHandles val="exact"/>
        </dgm:presLayoutVars>
      </dgm:prSet>
      <dgm:spPr/>
    </dgm:pt>
    <dgm:pt modelId="{CAC6E7F8-B769-4A6F-858E-13B896101100}" type="pres">
      <dgm:prSet presAssocID="{18E2F139-0E20-4567-8A87-6A8FA86B1899}" presName="Name8" presStyleCnt="0"/>
      <dgm:spPr/>
    </dgm:pt>
    <dgm:pt modelId="{BCFBA57B-A1A6-42C9-B630-FD72A2545DC2}" type="pres">
      <dgm:prSet presAssocID="{18E2F139-0E20-4567-8A87-6A8FA86B1899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A5A01BF-07E4-4C13-9DF5-CC9BA6A02073}" type="pres">
      <dgm:prSet presAssocID="{18E2F139-0E20-4567-8A87-6A8FA86B18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B154390-D13E-4440-93DF-32BD366F4894}" type="pres">
      <dgm:prSet presAssocID="{89503C68-243F-41D3-B64A-07B873AF9218}" presName="Name8" presStyleCnt="0"/>
      <dgm:spPr/>
    </dgm:pt>
    <dgm:pt modelId="{2DBC65DC-DC5D-4E1A-9FD0-7D6C7B4B20C7}" type="pres">
      <dgm:prSet presAssocID="{89503C68-243F-41D3-B64A-07B873AF9218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53878690-F75F-4556-83B1-F0522211B76D}" type="pres">
      <dgm:prSet presAssocID="{89503C68-243F-41D3-B64A-07B873AF921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D2B7861-A511-4533-8795-4D35C2093B45}" type="pres">
      <dgm:prSet presAssocID="{6D2E7854-255A-4610-B77F-92F7D8BFA500}" presName="Name8" presStyleCnt="0"/>
      <dgm:spPr/>
    </dgm:pt>
    <dgm:pt modelId="{6EAAB47D-F118-491C-9DFA-FAD4AD38C4E9}" type="pres">
      <dgm:prSet presAssocID="{6D2E7854-255A-4610-B77F-92F7D8BFA500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BD8A993-5F9D-4DFD-B0CA-C2AF0788CA15}" type="pres">
      <dgm:prSet presAssocID="{6D2E7854-255A-4610-B77F-92F7D8BFA50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7700216-53D2-4709-9AB7-2DA4F8A88525}" type="pres">
      <dgm:prSet presAssocID="{B463DD03-EA9F-4186-ABA5-98A2DF443106}" presName="Name8" presStyleCnt="0"/>
      <dgm:spPr/>
    </dgm:pt>
    <dgm:pt modelId="{27811383-5B0F-4B29-8B5D-6801AB580E4D}" type="pres">
      <dgm:prSet presAssocID="{B463DD03-EA9F-4186-ABA5-98A2DF443106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1A23B2E-2C4E-46AA-B83E-B1DAF67B2CD1}" type="pres">
      <dgm:prSet presAssocID="{B463DD03-EA9F-4186-ABA5-98A2DF44310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008AA90-70DE-4CED-9A55-9D285724A83C}" type="pres">
      <dgm:prSet presAssocID="{9EE2653B-AB1B-430C-95FE-190970B8A45E}" presName="Name8" presStyleCnt="0"/>
      <dgm:spPr/>
    </dgm:pt>
    <dgm:pt modelId="{08B48CAB-0F3B-40CD-9613-FA703FD8A924}" type="pres">
      <dgm:prSet presAssocID="{9EE2653B-AB1B-430C-95FE-190970B8A45E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770084E-486D-474B-9B0F-818A00AE881B}" type="pres">
      <dgm:prSet presAssocID="{9EE2653B-AB1B-430C-95FE-190970B8A45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F10C1A7E-8486-4ED5-8A9A-5F05E2163991}" type="presOf" srcId="{B463DD03-EA9F-4186-ABA5-98A2DF443106}" destId="{61A23B2E-2C4E-46AA-B83E-B1DAF67B2CD1}" srcOrd="1" destOrd="0" presId="urn:microsoft.com/office/officeart/2005/8/layout/pyramid1"/>
    <dgm:cxn modelId="{E4212486-FA2D-4489-8B20-1AE3C4F3F5AD}" type="presOf" srcId="{6D2E7854-255A-4610-B77F-92F7D8BFA500}" destId="{6EAAB47D-F118-491C-9DFA-FAD4AD38C4E9}" srcOrd="0" destOrd="0" presId="urn:microsoft.com/office/officeart/2005/8/layout/pyramid1"/>
    <dgm:cxn modelId="{FB325458-419E-4C98-A9A7-D761E2435C8D}" srcId="{3FD8E5F1-8CEA-447F-8F82-89D4C773B19F}" destId="{B463DD03-EA9F-4186-ABA5-98A2DF443106}" srcOrd="3" destOrd="0" parTransId="{7A3DC882-F83A-4E67-B6B5-12DFB0CF6640}" sibTransId="{78E90BE2-4BE0-4532-959F-40DBC7B5B951}"/>
    <dgm:cxn modelId="{51412EBD-4948-49B8-B9F2-A667C432C794}" type="presOf" srcId="{89503C68-243F-41D3-B64A-07B873AF9218}" destId="{53878690-F75F-4556-83B1-F0522211B76D}" srcOrd="1" destOrd="0" presId="urn:microsoft.com/office/officeart/2005/8/layout/pyramid1"/>
    <dgm:cxn modelId="{E45255AF-3730-4D04-9000-4E014221FE31}" srcId="{3FD8E5F1-8CEA-447F-8F82-89D4C773B19F}" destId="{9EE2653B-AB1B-430C-95FE-190970B8A45E}" srcOrd="4" destOrd="0" parTransId="{96056AC5-7308-4262-864D-00AD164D9D69}" sibTransId="{B6A3E95B-9689-4CBB-8E3A-28D4B8C0854C}"/>
    <dgm:cxn modelId="{2790512A-472D-47C1-A043-80DC527BCA0D}" srcId="{3FD8E5F1-8CEA-447F-8F82-89D4C773B19F}" destId="{89503C68-243F-41D3-B64A-07B873AF9218}" srcOrd="1" destOrd="0" parTransId="{3E094FC1-003D-40A0-AE17-C63702A0AA96}" sibTransId="{14D1D857-74E6-48C4-AA34-49A24F310365}"/>
    <dgm:cxn modelId="{C7F3BF1E-19EC-427F-ADC1-48AB95F330F0}" type="presOf" srcId="{89503C68-243F-41D3-B64A-07B873AF9218}" destId="{2DBC65DC-DC5D-4E1A-9FD0-7D6C7B4B20C7}" srcOrd="0" destOrd="0" presId="urn:microsoft.com/office/officeart/2005/8/layout/pyramid1"/>
    <dgm:cxn modelId="{B18149CE-5830-49D9-AC69-7505E60CAE66}" type="presOf" srcId="{9EE2653B-AB1B-430C-95FE-190970B8A45E}" destId="{D770084E-486D-474B-9B0F-818A00AE881B}" srcOrd="1" destOrd="0" presId="urn:microsoft.com/office/officeart/2005/8/layout/pyramid1"/>
    <dgm:cxn modelId="{C7EF3041-E8D5-43C6-93DE-353F5F1CF14A}" type="presOf" srcId="{9EE2653B-AB1B-430C-95FE-190970B8A45E}" destId="{08B48CAB-0F3B-40CD-9613-FA703FD8A924}" srcOrd="0" destOrd="0" presId="urn:microsoft.com/office/officeart/2005/8/layout/pyramid1"/>
    <dgm:cxn modelId="{A63D10C3-EAA6-4082-9107-8D9A035F6779}" type="presOf" srcId="{18E2F139-0E20-4567-8A87-6A8FA86B1899}" destId="{3A5A01BF-07E4-4C13-9DF5-CC9BA6A02073}" srcOrd="1" destOrd="0" presId="urn:microsoft.com/office/officeart/2005/8/layout/pyramid1"/>
    <dgm:cxn modelId="{B3182613-3342-4683-A2F9-D943BC27F2BB}" srcId="{3FD8E5F1-8CEA-447F-8F82-89D4C773B19F}" destId="{6D2E7854-255A-4610-B77F-92F7D8BFA500}" srcOrd="2" destOrd="0" parTransId="{EE3DBB10-39AB-4C54-A41A-5E8BBF96CE02}" sibTransId="{B29D59E0-18EC-4080-AAA2-174C0DE127C9}"/>
    <dgm:cxn modelId="{25376FF6-8148-447E-98D6-1580073DCAC9}" srcId="{3FD8E5F1-8CEA-447F-8F82-89D4C773B19F}" destId="{18E2F139-0E20-4567-8A87-6A8FA86B1899}" srcOrd="0" destOrd="0" parTransId="{16DE392C-DD14-41AC-AE8D-F31C220AA20A}" sibTransId="{92996D59-FFDC-4A24-BD5D-B29DB1D14D6B}"/>
    <dgm:cxn modelId="{BB112EDE-9626-4286-9F16-98E9B796CCF8}" type="presOf" srcId="{3FD8E5F1-8CEA-447F-8F82-89D4C773B19F}" destId="{14E6B75F-C717-49F2-98F2-17C9CC673D9A}" srcOrd="0" destOrd="0" presId="urn:microsoft.com/office/officeart/2005/8/layout/pyramid1"/>
    <dgm:cxn modelId="{7A8809E3-D874-445D-ACD6-0D641EDA29A8}" type="presOf" srcId="{6D2E7854-255A-4610-B77F-92F7D8BFA500}" destId="{9BD8A993-5F9D-4DFD-B0CA-C2AF0788CA15}" srcOrd="1" destOrd="0" presId="urn:microsoft.com/office/officeart/2005/8/layout/pyramid1"/>
    <dgm:cxn modelId="{E63F0937-F05E-4A15-A3BE-5D75BE88FD78}" type="presOf" srcId="{B463DD03-EA9F-4186-ABA5-98A2DF443106}" destId="{27811383-5B0F-4B29-8B5D-6801AB580E4D}" srcOrd="0" destOrd="0" presId="urn:microsoft.com/office/officeart/2005/8/layout/pyramid1"/>
    <dgm:cxn modelId="{4EF674AA-591C-4F3C-996A-23C8F7EFB2C9}" type="presOf" srcId="{18E2F139-0E20-4567-8A87-6A8FA86B1899}" destId="{BCFBA57B-A1A6-42C9-B630-FD72A2545DC2}" srcOrd="0" destOrd="0" presId="urn:microsoft.com/office/officeart/2005/8/layout/pyramid1"/>
    <dgm:cxn modelId="{4F21F398-52EB-4C78-8107-C6DA86AF46AB}" type="presParOf" srcId="{14E6B75F-C717-49F2-98F2-17C9CC673D9A}" destId="{CAC6E7F8-B769-4A6F-858E-13B896101100}" srcOrd="0" destOrd="0" presId="urn:microsoft.com/office/officeart/2005/8/layout/pyramid1"/>
    <dgm:cxn modelId="{DF16CEBA-7737-4F41-AE91-484FCE1ED2A8}" type="presParOf" srcId="{CAC6E7F8-B769-4A6F-858E-13B896101100}" destId="{BCFBA57B-A1A6-42C9-B630-FD72A2545DC2}" srcOrd="0" destOrd="0" presId="urn:microsoft.com/office/officeart/2005/8/layout/pyramid1"/>
    <dgm:cxn modelId="{F22AA8CA-29E6-4C7D-B07C-FB96B4812CA7}" type="presParOf" srcId="{CAC6E7F8-B769-4A6F-858E-13B896101100}" destId="{3A5A01BF-07E4-4C13-9DF5-CC9BA6A02073}" srcOrd="1" destOrd="0" presId="urn:microsoft.com/office/officeart/2005/8/layout/pyramid1"/>
    <dgm:cxn modelId="{E250F8F0-3A54-47FF-B6D2-1964A2F7C16F}" type="presParOf" srcId="{14E6B75F-C717-49F2-98F2-17C9CC673D9A}" destId="{CB154390-D13E-4440-93DF-32BD366F4894}" srcOrd="1" destOrd="0" presId="urn:microsoft.com/office/officeart/2005/8/layout/pyramid1"/>
    <dgm:cxn modelId="{65909F81-B82B-48EC-A349-96F5836DBB4A}" type="presParOf" srcId="{CB154390-D13E-4440-93DF-32BD366F4894}" destId="{2DBC65DC-DC5D-4E1A-9FD0-7D6C7B4B20C7}" srcOrd="0" destOrd="0" presId="urn:microsoft.com/office/officeart/2005/8/layout/pyramid1"/>
    <dgm:cxn modelId="{FEECC176-5789-48E5-9F66-8FB586488EA2}" type="presParOf" srcId="{CB154390-D13E-4440-93DF-32BD366F4894}" destId="{53878690-F75F-4556-83B1-F0522211B76D}" srcOrd="1" destOrd="0" presId="urn:microsoft.com/office/officeart/2005/8/layout/pyramid1"/>
    <dgm:cxn modelId="{B647050B-971E-49C0-992A-35D10718935E}" type="presParOf" srcId="{14E6B75F-C717-49F2-98F2-17C9CC673D9A}" destId="{BD2B7861-A511-4533-8795-4D35C2093B45}" srcOrd="2" destOrd="0" presId="urn:microsoft.com/office/officeart/2005/8/layout/pyramid1"/>
    <dgm:cxn modelId="{0DA85D63-7F94-4CBE-990E-80AE55CB59EA}" type="presParOf" srcId="{BD2B7861-A511-4533-8795-4D35C2093B45}" destId="{6EAAB47D-F118-491C-9DFA-FAD4AD38C4E9}" srcOrd="0" destOrd="0" presId="urn:microsoft.com/office/officeart/2005/8/layout/pyramid1"/>
    <dgm:cxn modelId="{8D642A62-9C30-473D-B12E-EFB6D3B4597A}" type="presParOf" srcId="{BD2B7861-A511-4533-8795-4D35C2093B45}" destId="{9BD8A993-5F9D-4DFD-B0CA-C2AF0788CA15}" srcOrd="1" destOrd="0" presId="urn:microsoft.com/office/officeart/2005/8/layout/pyramid1"/>
    <dgm:cxn modelId="{4A5A67EC-51D1-48D5-9571-B011684C649F}" type="presParOf" srcId="{14E6B75F-C717-49F2-98F2-17C9CC673D9A}" destId="{B7700216-53D2-4709-9AB7-2DA4F8A88525}" srcOrd="3" destOrd="0" presId="urn:microsoft.com/office/officeart/2005/8/layout/pyramid1"/>
    <dgm:cxn modelId="{E355BE81-002E-4B05-B4FE-4E6B28D3645C}" type="presParOf" srcId="{B7700216-53D2-4709-9AB7-2DA4F8A88525}" destId="{27811383-5B0F-4B29-8B5D-6801AB580E4D}" srcOrd="0" destOrd="0" presId="urn:microsoft.com/office/officeart/2005/8/layout/pyramid1"/>
    <dgm:cxn modelId="{7AEDBE47-B17B-40E2-84AA-3D8EDC98F504}" type="presParOf" srcId="{B7700216-53D2-4709-9AB7-2DA4F8A88525}" destId="{61A23B2E-2C4E-46AA-B83E-B1DAF67B2CD1}" srcOrd="1" destOrd="0" presId="urn:microsoft.com/office/officeart/2005/8/layout/pyramid1"/>
    <dgm:cxn modelId="{3DB75A7D-F0B5-4FF9-8A39-D987C780110B}" type="presParOf" srcId="{14E6B75F-C717-49F2-98F2-17C9CC673D9A}" destId="{D008AA90-70DE-4CED-9A55-9D285724A83C}" srcOrd="4" destOrd="0" presId="urn:microsoft.com/office/officeart/2005/8/layout/pyramid1"/>
    <dgm:cxn modelId="{6019A53A-5002-41D9-9569-1DDB3C5469FE}" type="presParOf" srcId="{D008AA90-70DE-4CED-9A55-9D285724A83C}" destId="{08B48CAB-0F3B-40CD-9613-FA703FD8A924}" srcOrd="0" destOrd="0" presId="urn:microsoft.com/office/officeart/2005/8/layout/pyramid1"/>
    <dgm:cxn modelId="{EE435713-84F3-4B5A-8817-1A67C9FAF536}" type="presParOf" srcId="{D008AA90-70DE-4CED-9A55-9D285724A83C}" destId="{D770084E-486D-474B-9B0F-818A00AE881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FC6F3-B58C-4E02-A083-7636579C1015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0FBBC-5F4E-418E-8BF6-24A94EBC2609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01740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1C2ACB4-2A4D-4212-9BFB-688DB52A19B3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1C9120B-01E0-4C75-AB92-C4E2F013D16A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97078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C9120B-01E0-4C75-AB92-C4E2F013D16A}" type="slidenum">
              <a:rPr lang="es-CR" smtClean="0"/>
              <a:pPr/>
              <a:t>1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91140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C9120B-01E0-4C75-AB92-C4E2F013D16A}" type="slidenum">
              <a:rPr lang="es-CR" smtClean="0"/>
              <a:pPr/>
              <a:t>6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89734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0" y="5932454"/>
            <a:ext cx="9144000" cy="925551"/>
          </a:xfrm>
          <a:prstGeom prst="rect">
            <a:avLst/>
          </a:prstGeom>
          <a:solidFill>
            <a:srgbClr val="005D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4" name="Grupo 10"/>
          <p:cNvGrpSpPr/>
          <p:nvPr/>
        </p:nvGrpSpPr>
        <p:grpSpPr>
          <a:xfrm>
            <a:off x="0" y="5"/>
            <a:ext cx="9144000" cy="2163337"/>
            <a:chOff x="0" y="0"/>
            <a:chExt cx="12192000" cy="2163337"/>
          </a:xfrm>
        </p:grpSpPr>
        <p:sp>
          <p:nvSpPr>
            <p:cNvPr id="7" name="Rectángulo 6"/>
            <p:cNvSpPr/>
            <p:nvPr userDrawn="1"/>
          </p:nvSpPr>
          <p:spPr>
            <a:xfrm>
              <a:off x="0" y="0"/>
              <a:ext cx="12192000" cy="2163337"/>
            </a:xfrm>
            <a:prstGeom prst="rect">
              <a:avLst/>
            </a:prstGeom>
            <a:solidFill>
              <a:srgbClr val="005DA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9" name="Imagen 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1193" y="456633"/>
              <a:ext cx="3308198" cy="1250070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2330605"/>
            <a:ext cx="6858000" cy="1851238"/>
          </a:xfrm>
        </p:spPr>
        <p:txBody>
          <a:bodyPr anchor="b">
            <a:normAutofit/>
          </a:bodyPr>
          <a:lstStyle>
            <a:lvl1pPr algn="ctr">
              <a:defRPr sz="5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4181843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s-CR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06544" y="260546"/>
            <a:ext cx="1323365" cy="151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53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0973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6" y="849085"/>
            <a:ext cx="1971675" cy="532787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2" y="849090"/>
            <a:ext cx="5800725" cy="532787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81733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0" y="5932454"/>
            <a:ext cx="9144000" cy="925551"/>
          </a:xfrm>
          <a:prstGeom prst="rect">
            <a:avLst/>
          </a:prstGeom>
          <a:solidFill>
            <a:srgbClr val="005D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4" name="Grupo 10"/>
          <p:cNvGrpSpPr/>
          <p:nvPr/>
        </p:nvGrpSpPr>
        <p:grpSpPr>
          <a:xfrm>
            <a:off x="0" y="5"/>
            <a:ext cx="9144000" cy="2163337"/>
            <a:chOff x="0" y="0"/>
            <a:chExt cx="12192000" cy="2163337"/>
          </a:xfrm>
        </p:grpSpPr>
        <p:sp>
          <p:nvSpPr>
            <p:cNvPr id="7" name="Rectángulo 6"/>
            <p:cNvSpPr/>
            <p:nvPr userDrawn="1"/>
          </p:nvSpPr>
          <p:spPr>
            <a:xfrm>
              <a:off x="0" y="0"/>
              <a:ext cx="12192000" cy="2163337"/>
            </a:xfrm>
            <a:prstGeom prst="rect">
              <a:avLst/>
            </a:prstGeom>
            <a:solidFill>
              <a:srgbClr val="005DA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9" name="Imagen 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1193" y="456633"/>
              <a:ext cx="3308198" cy="1250070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2330605"/>
            <a:ext cx="6858000" cy="1851238"/>
          </a:xfrm>
        </p:spPr>
        <p:txBody>
          <a:bodyPr anchor="b">
            <a:normAutofit/>
          </a:bodyPr>
          <a:lstStyle>
            <a:lvl1pPr algn="ctr">
              <a:defRPr sz="5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4181843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s-CR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06544" y="260546"/>
            <a:ext cx="1323365" cy="151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535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51764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2126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14043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636814"/>
            <a:ext cx="7886700" cy="105387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32022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408460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13385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4376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51764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877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09733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6" y="849085"/>
            <a:ext cx="1971675" cy="532787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2" y="849090"/>
            <a:ext cx="5800725" cy="532787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817336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300"/>
            <a:ext cx="8229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86504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8CB2F-AC55-40FC-A045-82439381220E}" type="datetime1">
              <a:rPr lang="es-ES" smtClean="0"/>
              <a:pPr>
                <a:defRPr/>
              </a:pPr>
              <a:t>02/10/2017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865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86504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F7CAC-60ED-4068-B4A4-8A9264DED91E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2F7B-426A-4E5D-8F5C-8C96BD00F165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5D67F-9EDE-4A99-89B2-D9556746F16E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0" y="3"/>
            <a:ext cx="9144000" cy="2163337"/>
            <a:chOff x="0" y="1"/>
            <a:chExt cx="9144000" cy="2163337"/>
          </a:xfrm>
        </p:grpSpPr>
        <p:sp>
          <p:nvSpPr>
            <p:cNvPr id="7" name="Rectángulo 6"/>
            <p:cNvSpPr/>
            <p:nvPr userDrawn="1"/>
          </p:nvSpPr>
          <p:spPr>
            <a:xfrm>
              <a:off x="0" y="1"/>
              <a:ext cx="9144000" cy="2163337"/>
            </a:xfrm>
            <a:prstGeom prst="rect">
              <a:avLst/>
            </a:prstGeom>
            <a:solidFill>
              <a:srgbClr val="005DA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1350"/>
            </a:p>
          </p:txBody>
        </p:sp>
        <p:pic>
          <p:nvPicPr>
            <p:cNvPr id="14" name="Imagen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0895" y="456641"/>
              <a:ext cx="3308198" cy="1250070"/>
            </a:xfrm>
            <a:prstGeom prst="rect">
              <a:avLst/>
            </a:prstGeom>
          </p:spPr>
        </p:pic>
      </p:grpSp>
      <p:sp>
        <p:nvSpPr>
          <p:cNvPr id="12" name="Rectángulo 11"/>
          <p:cNvSpPr/>
          <p:nvPr/>
        </p:nvSpPr>
        <p:spPr>
          <a:xfrm>
            <a:off x="0" y="5932452"/>
            <a:ext cx="9144000" cy="925551"/>
          </a:xfrm>
          <a:prstGeom prst="rect">
            <a:avLst/>
          </a:prstGeom>
          <a:solidFill>
            <a:srgbClr val="005D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2330605"/>
            <a:ext cx="6858000" cy="1851238"/>
          </a:xfrm>
        </p:spPr>
        <p:txBody>
          <a:bodyPr anchor="b">
            <a:normAutofit/>
          </a:bodyPr>
          <a:lstStyle>
            <a:lvl1pPr algn="ctr">
              <a:defRPr sz="375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4181843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s-CR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64236" y="260546"/>
            <a:ext cx="1764486" cy="151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535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517649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212601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140432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596350"/>
            <a:ext cx="7886700" cy="109434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32022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212601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408460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133852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43763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8771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097332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6" y="755373"/>
            <a:ext cx="1971675" cy="54215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1" y="755373"/>
            <a:ext cx="5800725" cy="5421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817336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0" y="3"/>
            <a:ext cx="9144000" cy="2163337"/>
            <a:chOff x="0" y="1"/>
            <a:chExt cx="9144000" cy="2163337"/>
          </a:xfrm>
        </p:grpSpPr>
        <p:sp>
          <p:nvSpPr>
            <p:cNvPr id="7" name="Rectángulo 6"/>
            <p:cNvSpPr/>
            <p:nvPr userDrawn="1"/>
          </p:nvSpPr>
          <p:spPr>
            <a:xfrm>
              <a:off x="0" y="1"/>
              <a:ext cx="9144000" cy="2163337"/>
            </a:xfrm>
            <a:prstGeom prst="rect">
              <a:avLst/>
            </a:prstGeom>
            <a:solidFill>
              <a:srgbClr val="005DA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1350"/>
            </a:p>
          </p:txBody>
        </p:sp>
        <p:pic>
          <p:nvPicPr>
            <p:cNvPr id="14" name="Imagen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0895" y="456641"/>
              <a:ext cx="3308198" cy="1250070"/>
            </a:xfrm>
            <a:prstGeom prst="rect">
              <a:avLst/>
            </a:prstGeom>
          </p:spPr>
        </p:pic>
      </p:grpSp>
      <p:sp>
        <p:nvSpPr>
          <p:cNvPr id="12" name="Rectángulo 11"/>
          <p:cNvSpPr/>
          <p:nvPr/>
        </p:nvSpPr>
        <p:spPr>
          <a:xfrm>
            <a:off x="0" y="5932452"/>
            <a:ext cx="9144000" cy="925551"/>
          </a:xfrm>
          <a:prstGeom prst="rect">
            <a:avLst/>
          </a:prstGeom>
          <a:solidFill>
            <a:srgbClr val="005D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2330605"/>
            <a:ext cx="6858000" cy="1851238"/>
          </a:xfrm>
        </p:spPr>
        <p:txBody>
          <a:bodyPr anchor="b">
            <a:normAutofit/>
          </a:bodyPr>
          <a:lstStyle>
            <a:lvl1pPr algn="ctr">
              <a:defRPr sz="375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4181843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s-CR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64236" y="260546"/>
            <a:ext cx="1764486" cy="151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535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517649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212601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1404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14043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596350"/>
            <a:ext cx="7886700" cy="109434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320228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408460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133852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43763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8771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097332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6" y="755373"/>
            <a:ext cx="1971675" cy="54215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1" y="755373"/>
            <a:ext cx="5800725" cy="5421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8173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636814"/>
            <a:ext cx="7886700" cy="105387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32022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40846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1338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437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87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8"/>
          <p:cNvGrpSpPr/>
          <p:nvPr/>
        </p:nvGrpSpPr>
        <p:grpSpPr>
          <a:xfrm>
            <a:off x="-12371" y="6007600"/>
            <a:ext cx="9193530" cy="869796"/>
            <a:chOff x="-16494" y="6007600"/>
            <a:chExt cx="12258040" cy="869796"/>
          </a:xfrm>
        </p:grpSpPr>
        <p:pic>
          <p:nvPicPr>
            <p:cNvPr id="7" name="Imagen 6"/>
            <p:cNvPicPr>
              <a:picLocks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94" y="6007600"/>
              <a:ext cx="12258040" cy="869796"/>
            </a:xfrm>
            <a:prstGeom prst="rect">
              <a:avLst/>
            </a:prstGeom>
          </p:spPr>
        </p:pic>
        <p:pic>
          <p:nvPicPr>
            <p:cNvPr id="8" name="Imagen 7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7024" y="6200076"/>
              <a:ext cx="1077952" cy="446048"/>
            </a:xfrm>
            <a:prstGeom prst="rect">
              <a:avLst/>
            </a:prstGeom>
          </p:spPr>
        </p:pic>
      </p:grp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634482"/>
            <a:ext cx="7886700" cy="1056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  <p:pic>
        <p:nvPicPr>
          <p:cNvPr id="11" name="Imagen 10" descr="Logo Lanamme RGB_2-horizontal txt negro color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519350" y="8252"/>
            <a:ext cx="1457554" cy="647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76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8"/>
          <p:cNvGrpSpPr/>
          <p:nvPr/>
        </p:nvGrpSpPr>
        <p:grpSpPr>
          <a:xfrm>
            <a:off x="-12371" y="6007600"/>
            <a:ext cx="9193530" cy="869796"/>
            <a:chOff x="-16494" y="6007600"/>
            <a:chExt cx="12258040" cy="869796"/>
          </a:xfrm>
        </p:grpSpPr>
        <p:pic>
          <p:nvPicPr>
            <p:cNvPr id="7" name="Imagen 6"/>
            <p:cNvPicPr>
              <a:picLocks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94" y="6007600"/>
              <a:ext cx="12258040" cy="869796"/>
            </a:xfrm>
            <a:prstGeom prst="rect">
              <a:avLst/>
            </a:prstGeom>
          </p:spPr>
        </p:pic>
        <p:pic>
          <p:nvPicPr>
            <p:cNvPr id="8" name="Imagen 7"/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7024" y="6200076"/>
              <a:ext cx="1077952" cy="446048"/>
            </a:xfrm>
            <a:prstGeom prst="rect">
              <a:avLst/>
            </a:prstGeom>
          </p:spPr>
        </p:pic>
      </p:grp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634482"/>
            <a:ext cx="7886700" cy="1056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  <p:pic>
        <p:nvPicPr>
          <p:cNvPr id="11" name="Imagen 10" descr="Logo Lanamme RGB_2-horizontal txt negro color.pn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7519350" y="8252"/>
            <a:ext cx="1457554" cy="647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76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-53235" y="6006958"/>
            <a:ext cx="9255222" cy="869796"/>
            <a:chOff x="0" y="5999353"/>
            <a:chExt cx="9144000" cy="869796"/>
          </a:xfrm>
        </p:grpSpPr>
        <p:pic>
          <p:nvPicPr>
            <p:cNvPr id="7" name="Imagen 6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999353"/>
              <a:ext cx="9144000" cy="869796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3024" y="6200076"/>
              <a:ext cx="1077952" cy="446048"/>
            </a:xfrm>
            <a:prstGeom prst="rect">
              <a:avLst/>
            </a:prstGeom>
          </p:spPr>
        </p:pic>
      </p:grp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634482"/>
            <a:ext cx="7886700" cy="1056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  <p:pic>
        <p:nvPicPr>
          <p:cNvPr id="12" name="Imagen 11" descr="Logo Lanamme RGB_2-horizontal txt negro color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06401" y="7607"/>
            <a:ext cx="1943405" cy="647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76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-53235" y="6006958"/>
            <a:ext cx="9255222" cy="869796"/>
            <a:chOff x="0" y="5999353"/>
            <a:chExt cx="9144000" cy="869796"/>
          </a:xfrm>
        </p:grpSpPr>
        <p:pic>
          <p:nvPicPr>
            <p:cNvPr id="7" name="Imagen 6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999353"/>
              <a:ext cx="9144000" cy="869796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3024" y="6200076"/>
              <a:ext cx="1077952" cy="446048"/>
            </a:xfrm>
            <a:prstGeom prst="rect">
              <a:avLst/>
            </a:prstGeom>
          </p:spPr>
        </p:pic>
      </p:grp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634482"/>
            <a:ext cx="7886700" cy="1056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97C1A6-40FA-46C3-956A-BF6E7CFFAF89}" type="datetimeFigureOut">
              <a:rPr lang="es-CR" smtClean="0"/>
              <a:pPr/>
              <a:t>02/10/2017</a:t>
            </a:fld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DF3905-1522-4584-9D23-C9DEA3556063}" type="slidenum">
              <a:rPr lang="es-CR" smtClean="0"/>
              <a:pPr/>
              <a:t>‹Nº›</a:t>
            </a:fld>
            <a:endParaRPr lang="es-CR"/>
          </a:p>
        </p:txBody>
      </p:sp>
      <p:pic>
        <p:nvPicPr>
          <p:cNvPr id="12" name="Imagen 11" descr="Logo Lanamme RGB_2-horizontal txt negro color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06401" y="7607"/>
            <a:ext cx="1943405" cy="647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76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0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namme.ucr.ac.cr/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428596" y="1571612"/>
            <a:ext cx="8215370" cy="2643206"/>
          </a:xfrm>
        </p:spPr>
        <p:txBody>
          <a:bodyPr>
            <a:noAutofit/>
          </a:bodyPr>
          <a:lstStyle/>
          <a:p>
            <a:r>
              <a:rPr lang="es-MX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FORO </a:t>
            </a:r>
            <a:r>
              <a:rPr lang="es-C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Transparencia, eficiencia y calidad</a:t>
            </a:r>
            <a:br>
              <a:rPr lang="es-C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</a:br>
            <a:r>
              <a:rPr lang="es-C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de la infraestructura pública</a:t>
            </a:r>
            <a:br>
              <a:rPr lang="es-C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</a:br>
            <a:r>
              <a:rPr lang="es-C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en Costa Rica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/>
            </a:r>
            <a:b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</a:br>
            <a:r>
              <a:rPr lang="es-MX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LanammeUCR - Defensoría de los Habitantes – </a:t>
            </a:r>
            <a:r>
              <a:rPr lang="es-MX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CRÍntegra</a:t>
            </a:r>
            <a:r>
              <a:rPr lang="es-CR" sz="2400" b="1" dirty="0" smtClean="0">
                <a:solidFill>
                  <a:schemeClr val="accent2"/>
                </a:solidFill>
                <a:latin typeface="Arial Black" pitchFamily="34" charset="0"/>
              </a:rPr>
              <a:t/>
            </a:r>
            <a:br>
              <a:rPr lang="es-CR" sz="2400" b="1" dirty="0" smtClean="0">
                <a:solidFill>
                  <a:schemeClr val="accent2"/>
                </a:solidFill>
                <a:latin typeface="Arial Black" pitchFamily="34" charset="0"/>
              </a:rPr>
            </a:br>
            <a:r>
              <a:rPr lang="es-CR" sz="2400" b="1" dirty="0" smtClean="0">
                <a:solidFill>
                  <a:schemeClr val="accent2"/>
                </a:solidFill>
                <a:latin typeface="Arial Black" pitchFamily="34" charset="0"/>
              </a:rPr>
              <a:t/>
            </a:r>
            <a:br>
              <a:rPr lang="es-CR" sz="2400" b="1" dirty="0" smtClean="0">
                <a:solidFill>
                  <a:schemeClr val="accent2"/>
                </a:solidFill>
                <a:latin typeface="Arial Black" pitchFamily="34" charset="0"/>
              </a:rPr>
            </a:br>
            <a:r>
              <a:rPr lang="es-CR" sz="2400" b="1" dirty="0" smtClean="0">
                <a:latin typeface="Arial Black" pitchFamily="34" charset="0"/>
              </a:rPr>
              <a:t>Panel 1: El laberinto normativo y legal y su impacto en la obra pública</a:t>
            </a:r>
            <a:endParaRPr lang="es-CR" sz="2400" b="1" dirty="0">
              <a:latin typeface="Arial Black" pitchFamily="34" charset="0"/>
            </a:endParaRPr>
          </a:p>
        </p:txBody>
      </p:sp>
      <p:sp>
        <p:nvSpPr>
          <p:cNvPr id="3" name="3 Subtítulo"/>
          <p:cNvSpPr>
            <a:spLocks noGrp="1"/>
          </p:cNvSpPr>
          <p:nvPr>
            <p:ph type="subTitle" idx="1"/>
          </p:nvPr>
        </p:nvSpPr>
        <p:spPr>
          <a:xfrm>
            <a:off x="0" y="4929198"/>
            <a:ext cx="9144000" cy="1143008"/>
          </a:xfrm>
        </p:spPr>
        <p:txBody>
          <a:bodyPr>
            <a:noAutofit/>
          </a:bodyPr>
          <a:lstStyle/>
          <a:p>
            <a:r>
              <a:rPr lang="es-MX" sz="2000" b="1" dirty="0" smtClean="0">
                <a:solidFill>
                  <a:srgbClr val="C00000"/>
                </a:solidFill>
              </a:rPr>
              <a:t>Ing. Walter Robinson Davis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Programa de Infraestructura del Transporte (PITRA) - LanammeUCR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Universidad de Costa Rica</a:t>
            </a:r>
          </a:p>
          <a:p>
            <a:endParaRPr lang="es-MX" sz="1400" b="1" dirty="0" smtClean="0">
              <a:solidFill>
                <a:schemeClr val="tx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714612" y="6215082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29 de setiembre de 2017</a:t>
            </a:r>
            <a:endParaRPr lang="es-CR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357166"/>
            <a:ext cx="7886700" cy="1056206"/>
          </a:xfrm>
        </p:spPr>
        <p:txBody>
          <a:bodyPr/>
          <a:lstStyle/>
          <a:p>
            <a:r>
              <a:rPr lang="es-MX" b="1" dirty="0" smtClean="0"/>
              <a:t>Preguntas a responder (I cont.)</a:t>
            </a:r>
            <a:endParaRPr lang="es-CR" b="1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14422"/>
            <a:ext cx="7215206" cy="4786346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es-C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es-CR" sz="1200" dirty="0" smtClean="0">
                <a:solidFill>
                  <a:schemeClr val="bg1">
                    <a:lumMod val="50000"/>
                  </a:schemeClr>
                </a:solidFill>
              </a:rPr>
              <a:t>¿Desde la perspectiva de su institución, cuáles son las normas legales que requieren ser modificadas para que contribuyan un mayor desempeño y eficiencia en el avance y desarrollo de la infraestructura pública?</a:t>
            </a:r>
          </a:p>
          <a:p>
            <a:r>
              <a:rPr lang="es-MX" b="1" dirty="0" smtClean="0"/>
              <a:t>Consideramos que la perspectiva correcta es No aceptar convivir con el laberinto</a:t>
            </a:r>
            <a:r>
              <a:rPr lang="es-MX" dirty="0" smtClean="0"/>
              <a:t>.</a:t>
            </a:r>
          </a:p>
          <a:p>
            <a:endParaRPr lang="es-MX" dirty="0" smtClean="0"/>
          </a:p>
          <a:p>
            <a:pPr>
              <a:buNone/>
            </a:pPr>
            <a:r>
              <a:rPr lang="es-CR" sz="1200" dirty="0" smtClean="0">
                <a:solidFill>
                  <a:schemeClr val="bg1">
                    <a:lumMod val="50000"/>
                  </a:schemeClr>
                </a:solidFill>
              </a:rPr>
              <a:t>    ¿Cuenta su institución con una propuesta para realizar mejoras a la normativa pública para mejorar el avance y el desempeño de obra pública?</a:t>
            </a:r>
          </a:p>
          <a:p>
            <a:r>
              <a:rPr lang="es-MX" b="1" dirty="0" smtClean="0"/>
              <a:t>Tenemos una agenda de trabajo con grupo de diputados de varias fracciones sobre los temas:</a:t>
            </a:r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RECOPE y emulsiones asfálticas para aplicar técnicas modernas de mantenimiento</a:t>
            </a:r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Sistema de Gestión de Infraestructura Vial</a:t>
            </a:r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Reforma a Juntas Directivas</a:t>
            </a:r>
            <a:endParaRPr lang="es-CR" sz="1050" dirty="0" smtClean="0"/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Expropiaciones </a:t>
            </a:r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TOPICS (</a:t>
            </a:r>
            <a:r>
              <a:rPr lang="es-MX" sz="1050" i="1" dirty="0" err="1" smtClean="0"/>
              <a:t>Traffic</a:t>
            </a:r>
            <a:r>
              <a:rPr lang="es-MX" sz="1050" i="1" dirty="0" smtClean="0"/>
              <a:t> </a:t>
            </a:r>
            <a:r>
              <a:rPr lang="es-MX" sz="1050" i="1" dirty="0" err="1" smtClean="0"/>
              <a:t>Operation</a:t>
            </a:r>
            <a:r>
              <a:rPr lang="es-MX" sz="1050" i="1" dirty="0" smtClean="0"/>
              <a:t> </a:t>
            </a:r>
            <a:r>
              <a:rPr lang="es-MX" sz="1050" i="1" dirty="0" err="1" smtClean="0"/>
              <a:t>Programs</a:t>
            </a:r>
            <a:r>
              <a:rPr lang="es-MX" sz="1050" i="1" dirty="0" smtClean="0"/>
              <a:t> </a:t>
            </a:r>
            <a:r>
              <a:rPr lang="es-MX" sz="1050" i="1" dirty="0" err="1" smtClean="0"/>
              <a:t>to</a:t>
            </a:r>
            <a:r>
              <a:rPr lang="es-MX" sz="1050" i="1" dirty="0" smtClean="0"/>
              <a:t> </a:t>
            </a:r>
            <a:r>
              <a:rPr lang="es-MX" sz="1050" i="1" dirty="0" err="1" smtClean="0"/>
              <a:t>Increase</a:t>
            </a:r>
            <a:r>
              <a:rPr lang="es-MX" sz="1050" i="1" dirty="0" smtClean="0"/>
              <a:t> </a:t>
            </a:r>
            <a:r>
              <a:rPr lang="es-MX" sz="1050" i="1" dirty="0" err="1" smtClean="0"/>
              <a:t>Capacity</a:t>
            </a:r>
            <a:r>
              <a:rPr lang="es-MX" sz="1050" i="1" dirty="0" smtClean="0"/>
              <a:t> and Safety</a:t>
            </a:r>
            <a:r>
              <a:rPr lang="es-MX" sz="1050" dirty="0" smtClean="0"/>
              <a:t>)</a:t>
            </a:r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Revisión del proceso de Pre-Inversión actual</a:t>
            </a:r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Refrendo contralor (control </a:t>
            </a:r>
            <a:r>
              <a:rPr lang="es-MX" sz="1050" i="1" dirty="0" smtClean="0"/>
              <a:t>ex-ante</a:t>
            </a:r>
            <a:r>
              <a:rPr lang="es-MX" sz="1050" dirty="0" smtClean="0"/>
              <a:t>)</a:t>
            </a:r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Avance de ejecución de proyectos actuales</a:t>
            </a:r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Unidades Ejecutoras</a:t>
            </a:r>
          </a:p>
          <a:p>
            <a:pPr marL="1257300" lvl="3" indent="-228600">
              <a:buFont typeface="+mj-lt"/>
              <a:buAutoNum type="arabicPeriod"/>
            </a:pPr>
            <a:r>
              <a:rPr lang="es-MX" sz="1050" dirty="0" smtClean="0"/>
              <a:t>Viabilidad de "Micro reforma" (proyecto de ley que resuelva "cuellos de botella" puntuales).</a:t>
            </a:r>
            <a:endParaRPr lang="es-MX" sz="35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857232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357166"/>
            <a:ext cx="7886700" cy="1056206"/>
          </a:xfrm>
        </p:spPr>
        <p:txBody>
          <a:bodyPr/>
          <a:lstStyle/>
          <a:p>
            <a:r>
              <a:rPr lang="es-MX" b="1" dirty="0" smtClean="0"/>
              <a:t>Preguntas a responder (II)</a:t>
            </a:r>
            <a:endParaRPr lang="es-CR" b="1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44" y="1214422"/>
            <a:ext cx="6643734" cy="4714908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CR" sz="1200" dirty="0" smtClean="0">
                <a:solidFill>
                  <a:schemeClr val="bg1">
                    <a:lumMod val="50000"/>
                  </a:schemeClr>
                </a:solidFill>
              </a:rPr>
              <a:t>	¿Podría precisar los ajustes normativos que requieren los tipos de contratación de obra pública: ley de contratación administrativa, fideicomisos públicos y concesión?</a:t>
            </a:r>
          </a:p>
          <a:p>
            <a:r>
              <a:rPr lang="es-MX" b="1" dirty="0" smtClean="0"/>
              <a:t>Para nosotros, lo principal es Quitar esquema de laberinto. En la discusión del INI hemos puntualizado esos aspectos, algunas de las cuales fueron incorporadas.</a:t>
            </a:r>
          </a:p>
          <a:p>
            <a:endParaRPr lang="es-MX" dirty="0" smtClean="0"/>
          </a:p>
          <a:p>
            <a:endParaRPr lang="es-MX" dirty="0" smtClean="0"/>
          </a:p>
          <a:p>
            <a:pPr>
              <a:buNone/>
            </a:pPr>
            <a:r>
              <a:rPr lang="es-CR" sz="1200" dirty="0" smtClean="0">
                <a:solidFill>
                  <a:schemeClr val="bg1">
                    <a:lumMod val="50000"/>
                  </a:schemeClr>
                </a:solidFill>
              </a:rPr>
              <a:t>	¿Podría proponer alternativas que conduzcan a la eficiencia y la integridad en la gestión de infraestructura pública?</a:t>
            </a:r>
          </a:p>
          <a:p>
            <a:r>
              <a:rPr lang="es-MX" sz="2300" b="1" dirty="0" smtClean="0"/>
              <a:t>Hemos desarrollado  un modelo para el abordaje ordenado y sistemático de la relación entre infraestructura y el desarrollo nacional</a:t>
            </a:r>
            <a:r>
              <a:rPr lang="es-MX" sz="2300" dirty="0" smtClean="0"/>
              <a:t>.</a:t>
            </a:r>
            <a:endParaRPr lang="es-CR" sz="11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857232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500042"/>
            <a:ext cx="8429684" cy="1056206"/>
          </a:xfrm>
        </p:spPr>
        <p:txBody>
          <a:bodyPr/>
          <a:lstStyle/>
          <a:p>
            <a:r>
              <a:rPr lang="es-MX" b="1" dirty="0" smtClean="0"/>
              <a:t>El laberinto normativo y legal y su impacto en la obra pública</a:t>
            </a:r>
            <a:endParaRPr lang="es-C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643050"/>
            <a:ext cx="6286544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400" dirty="0" smtClean="0"/>
              <a:t>La experiencia de avanzar por ese laberinto en el caso de la Terminal de Contenedores de Moín (TCM).</a:t>
            </a:r>
            <a:endParaRPr lang="es-CR" sz="2400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1857364"/>
            <a:ext cx="200919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 descr="Resultado de imagen para port ic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4071942"/>
            <a:ext cx="2000264" cy="14655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214290"/>
            <a:ext cx="7743824" cy="1056206"/>
          </a:xfrm>
        </p:spPr>
        <p:txBody>
          <a:bodyPr/>
          <a:lstStyle/>
          <a:p>
            <a:r>
              <a:rPr lang="es-MX" sz="2000" b="1" dirty="0" smtClean="0"/>
              <a:t>ABORDAJE: ordenado y sistemático</a:t>
            </a:r>
            <a:br>
              <a:rPr lang="es-MX" sz="2000" b="1" dirty="0" smtClean="0"/>
            </a:br>
            <a:r>
              <a:rPr lang="es-MX" sz="2000" b="1" dirty="0" smtClean="0"/>
              <a:t>PROPÓSITO: desarrollo nacional</a:t>
            </a:r>
            <a:br>
              <a:rPr lang="es-MX" sz="2000" b="1" dirty="0" smtClean="0"/>
            </a:br>
            <a:r>
              <a:rPr lang="es-MX" sz="2000" b="1" dirty="0" smtClean="0"/>
              <a:t>COMPLEJIDAD: analizar mediante un modelo</a:t>
            </a:r>
            <a:endParaRPr lang="es-CR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928662" y="5429264"/>
            <a:ext cx="742955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MODELO SISTÉMICO PIRAMIDAL PARA EL ANÁLISIS DEL DESARROLLO NACIONAL</a:t>
            </a:r>
          </a:p>
          <a:p>
            <a:pPr algn="ctr"/>
            <a:r>
              <a:rPr lang="es-MX" sz="1600" dirty="0" smtClean="0"/>
              <a:t> (LanammeUCR 2003)</a:t>
            </a:r>
            <a:endParaRPr lang="es-CR" sz="1600" dirty="0"/>
          </a:p>
        </p:txBody>
      </p:sp>
      <p:graphicFrame>
        <p:nvGraphicFramePr>
          <p:cNvPr id="24" name="3 Marcador de contenido"/>
          <p:cNvGraphicFramePr>
            <a:graphicFrameLocks/>
          </p:cNvGraphicFramePr>
          <p:nvPr/>
        </p:nvGraphicFramePr>
        <p:xfrm>
          <a:off x="1428728" y="1785926"/>
          <a:ext cx="6143668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24 Flecha curvada hacia la izquierda"/>
          <p:cNvSpPr/>
          <p:nvPr/>
        </p:nvSpPr>
        <p:spPr>
          <a:xfrm rot="19120550">
            <a:off x="7063859" y="4125405"/>
            <a:ext cx="210629" cy="70289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27" name="26 Flecha curvada hacia la izquierda"/>
          <p:cNvSpPr/>
          <p:nvPr/>
        </p:nvSpPr>
        <p:spPr>
          <a:xfrm rot="13267910" flipV="1">
            <a:off x="2418116" y="3058764"/>
            <a:ext cx="343171" cy="118211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28" name="27 Flecha curvada hacia la izquierda"/>
          <p:cNvSpPr/>
          <p:nvPr/>
        </p:nvSpPr>
        <p:spPr>
          <a:xfrm rot="2611217" flipH="1" flipV="1">
            <a:off x="1867885" y="3802346"/>
            <a:ext cx="274200" cy="93182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29" name="28 Flecha curvada hacia la izquierda"/>
          <p:cNvSpPr/>
          <p:nvPr/>
        </p:nvSpPr>
        <p:spPr>
          <a:xfrm rot="13353193" flipV="1">
            <a:off x="2585738" y="2229881"/>
            <a:ext cx="447163" cy="211696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31" name="30 Flecha curvada hacia la izquierda"/>
          <p:cNvSpPr/>
          <p:nvPr/>
        </p:nvSpPr>
        <p:spPr>
          <a:xfrm rot="19076645" flipV="1">
            <a:off x="5932058" y="2359994"/>
            <a:ext cx="285752" cy="181780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32" name="31 Flecha curvada hacia la izquierda"/>
          <p:cNvSpPr/>
          <p:nvPr/>
        </p:nvSpPr>
        <p:spPr>
          <a:xfrm rot="18926580" flipV="1">
            <a:off x="6269922" y="3229215"/>
            <a:ext cx="214409" cy="80558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14" name="13 Triángulo isósceles"/>
          <p:cNvSpPr/>
          <p:nvPr/>
        </p:nvSpPr>
        <p:spPr>
          <a:xfrm>
            <a:off x="7143768" y="1785926"/>
            <a:ext cx="1785950" cy="1143008"/>
          </a:xfrm>
          <a:prstGeom prst="triangl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7500958" y="2143116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2"/>
                </a:solidFill>
              </a:rPr>
              <a:t>MSP</a:t>
            </a:r>
          </a:p>
          <a:p>
            <a:pPr algn="ctr"/>
            <a:r>
              <a:rPr lang="es-MX" b="1" dirty="0" smtClean="0">
                <a:solidFill>
                  <a:schemeClr val="bg2"/>
                </a:solidFill>
              </a:rPr>
              <a:t>ADN</a:t>
            </a:r>
            <a:endParaRPr lang="es-CR" b="1" dirty="0">
              <a:solidFill>
                <a:schemeClr val="bg2"/>
              </a:solidFill>
            </a:endParaRPr>
          </a:p>
        </p:txBody>
      </p:sp>
      <p:sp>
        <p:nvSpPr>
          <p:cNvPr id="30" name="29 Flecha curvada hacia la izquierda"/>
          <p:cNvSpPr/>
          <p:nvPr/>
        </p:nvSpPr>
        <p:spPr>
          <a:xfrm rot="19079469" flipV="1">
            <a:off x="5772648" y="1785344"/>
            <a:ext cx="285752" cy="241684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26" name="25 Flecha curvada hacia la izquierda"/>
          <p:cNvSpPr/>
          <p:nvPr/>
        </p:nvSpPr>
        <p:spPr>
          <a:xfrm rot="13267910" flipV="1">
            <a:off x="2647690" y="1751175"/>
            <a:ext cx="582634" cy="262158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/>
          <p:cNvSpPr txBox="1"/>
          <p:nvPr/>
        </p:nvSpPr>
        <p:spPr>
          <a:xfrm>
            <a:off x="7143768" y="2214554"/>
            <a:ext cx="1785950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PLAN MAESTRO DEL PUERTO (Mayo, 2008)</a:t>
            </a:r>
          </a:p>
          <a:p>
            <a:pPr>
              <a:buFont typeface="Arial" pitchFamily="34" charset="0"/>
              <a:buChar char="•"/>
            </a:pPr>
            <a:r>
              <a:rPr lang="es-MX" sz="1100" dirty="0" smtClean="0"/>
              <a:t>NODO de comercio internacional.</a:t>
            </a:r>
          </a:p>
          <a:p>
            <a:pPr>
              <a:buFont typeface="Arial" pitchFamily="34" charset="0"/>
              <a:buChar char="•"/>
            </a:pPr>
            <a:r>
              <a:rPr lang="es-MX" sz="1100" dirty="0" smtClean="0"/>
              <a:t>Traza curso de acción al 2030.</a:t>
            </a:r>
          </a:p>
          <a:p>
            <a:pPr>
              <a:buFont typeface="Arial" pitchFamily="34" charset="0"/>
              <a:buChar char="•"/>
            </a:pPr>
            <a:r>
              <a:rPr lang="es-MX" sz="1100" dirty="0" smtClean="0"/>
              <a:t>Servicio Público definido con parámetros.</a:t>
            </a:r>
          </a:p>
        </p:txBody>
      </p:sp>
      <p:sp>
        <p:nvSpPr>
          <p:cNvPr id="52" name="51 Flecha derecha"/>
          <p:cNvSpPr/>
          <p:nvPr/>
        </p:nvSpPr>
        <p:spPr>
          <a:xfrm>
            <a:off x="5786446" y="3357562"/>
            <a:ext cx="1357322" cy="285752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6" name="Picture 7" descr="Resultado de imagen para port ic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9" y="714356"/>
            <a:ext cx="1785950" cy="1308518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44" y="0"/>
            <a:ext cx="7886700" cy="1056206"/>
          </a:xfrm>
        </p:spPr>
        <p:txBody>
          <a:bodyPr/>
          <a:lstStyle/>
          <a:p>
            <a:r>
              <a:rPr lang="es-MX" b="1" dirty="0" smtClean="0"/>
              <a:t>Caso TCM con base en modelo MSP-ADN</a:t>
            </a:r>
            <a:endParaRPr lang="es-CR" b="1" dirty="0"/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642910" y="1071546"/>
          <a:ext cx="6357982" cy="357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142844" y="857232"/>
            <a:ext cx="2786082" cy="78581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DECISIÓN POLÍTICA (Agosto, 2006):</a:t>
            </a:r>
          </a:p>
          <a:p>
            <a:pPr>
              <a:buFont typeface="Arial" pitchFamily="34" charset="0"/>
              <a:buChar char="•"/>
            </a:pPr>
            <a:r>
              <a:rPr lang="es-MX" sz="1100" dirty="0" smtClean="0"/>
              <a:t>Crear Infraestructura moderna para Moín</a:t>
            </a:r>
          </a:p>
          <a:p>
            <a:pPr>
              <a:buFont typeface="Arial" pitchFamily="34" charset="0"/>
              <a:buChar char="•"/>
            </a:pPr>
            <a:r>
              <a:rPr lang="es-MX" sz="1100" dirty="0" smtClean="0"/>
              <a:t>Cambiar modelo de operación del puerto</a:t>
            </a:r>
          </a:p>
          <a:p>
            <a:pPr>
              <a:buFont typeface="Arial" pitchFamily="34" charset="0"/>
              <a:buChar char="•"/>
            </a:pPr>
            <a:r>
              <a:rPr lang="es-MX" sz="1100" dirty="0" smtClean="0"/>
              <a:t>Cumplir Artículo 2 de Ley de JAPDEVA </a:t>
            </a:r>
            <a:endParaRPr lang="es-CR" sz="1100" dirty="0" smtClean="0"/>
          </a:p>
        </p:txBody>
      </p:sp>
      <p:sp>
        <p:nvSpPr>
          <p:cNvPr id="19" name="18 Rectángulo redondeado"/>
          <p:cNvSpPr/>
          <p:nvPr/>
        </p:nvSpPr>
        <p:spPr>
          <a:xfrm>
            <a:off x="7143768" y="3857628"/>
            <a:ext cx="178595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Concurso</a:t>
            </a:r>
            <a:endParaRPr lang="es-CR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7143768" y="4357694"/>
            <a:ext cx="1785950" cy="4286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Negociación</a:t>
            </a:r>
            <a:endParaRPr lang="es-CR" sz="1200" dirty="0">
              <a:solidFill>
                <a:schemeClr val="tx1"/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7143768" y="4857760"/>
            <a:ext cx="178595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Contrato</a:t>
            </a:r>
            <a:endParaRPr lang="es-CR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7143768" y="5357826"/>
            <a:ext cx="1785950" cy="4286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</a:rPr>
              <a:t>Supervisión, control, seguimiento.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23" name="22 Flecha abajo"/>
          <p:cNvSpPr/>
          <p:nvPr/>
        </p:nvSpPr>
        <p:spPr>
          <a:xfrm>
            <a:off x="7858148" y="3643314"/>
            <a:ext cx="357190" cy="214314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3" name="32 CuadroTexto"/>
          <p:cNvSpPr txBox="1"/>
          <p:nvPr/>
        </p:nvSpPr>
        <p:spPr>
          <a:xfrm>
            <a:off x="7643834" y="1500174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MOÍN</a:t>
            </a:r>
            <a:endParaRPr lang="es-CR" sz="1100" b="1" dirty="0">
              <a:solidFill>
                <a:schemeClr val="tx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0" name="49 Flecha curvada hacia la derecha"/>
          <p:cNvSpPr/>
          <p:nvPr/>
        </p:nvSpPr>
        <p:spPr>
          <a:xfrm rot="2504906">
            <a:off x="1997366" y="1077201"/>
            <a:ext cx="567125" cy="2567973"/>
          </a:xfrm>
          <a:prstGeom prst="curved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1714488"/>
            <a:ext cx="2285984" cy="2285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7886700" cy="1056206"/>
          </a:xfrm>
        </p:spPr>
        <p:txBody>
          <a:bodyPr/>
          <a:lstStyle/>
          <a:p>
            <a:r>
              <a:rPr lang="es-MX" b="1" dirty="0" smtClean="0"/>
              <a:t>Conclusiones y recomendaciones</a:t>
            </a:r>
            <a:endParaRPr lang="es-C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428736"/>
            <a:ext cx="6572296" cy="4351338"/>
          </a:xfrm>
        </p:spPr>
        <p:txBody>
          <a:bodyPr>
            <a:normAutofit fontScale="92500"/>
          </a:bodyPr>
          <a:lstStyle/>
          <a:p>
            <a:pPr>
              <a:lnSpc>
                <a:spcPct val="170000"/>
              </a:lnSpc>
            </a:pPr>
            <a:r>
              <a:rPr lang="es-MX" dirty="0" smtClean="0"/>
              <a:t>El laberinto atenta contra la transparencia. </a:t>
            </a:r>
          </a:p>
          <a:p>
            <a:pPr>
              <a:lnSpc>
                <a:spcPct val="170000"/>
              </a:lnSpc>
            </a:pPr>
            <a:r>
              <a:rPr lang="es-MX" dirty="0" smtClean="0"/>
              <a:t>El laberinto se forma por NO actuar sistemática, metódica y ordenadamente.</a:t>
            </a:r>
          </a:p>
          <a:p>
            <a:pPr>
              <a:lnSpc>
                <a:spcPct val="170000"/>
              </a:lnSpc>
            </a:pPr>
            <a:r>
              <a:rPr lang="es-MX" dirty="0" smtClean="0"/>
              <a:t>El mandato debe ser contundente, con claridad de propósito y consideración del ciclo completo de la vida de la obra y el servicio público asociado.</a:t>
            </a:r>
          </a:p>
          <a:p>
            <a:pPr>
              <a:lnSpc>
                <a:spcPct val="170000"/>
              </a:lnSpc>
            </a:pPr>
            <a:r>
              <a:rPr lang="es-MX" dirty="0" smtClean="0"/>
              <a:t>Normativa actual y las reformas, deben apuntar a la simplificación.</a:t>
            </a:r>
          </a:p>
          <a:p>
            <a:pPr>
              <a:lnSpc>
                <a:spcPct val="170000"/>
              </a:lnSpc>
            </a:pPr>
            <a:endParaRPr lang="es-MX" dirty="0" smtClean="0"/>
          </a:p>
          <a:p>
            <a:pPr>
              <a:lnSpc>
                <a:spcPct val="170000"/>
              </a:lnSpc>
            </a:pP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 txBox="1">
            <a:spLocks noChangeArrowheads="1"/>
          </p:cNvSpPr>
          <p:nvPr/>
        </p:nvSpPr>
        <p:spPr>
          <a:xfrm>
            <a:off x="3000364" y="714356"/>
            <a:ext cx="5786478" cy="114300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Arial" charset="0"/>
                <a:sym typeface="Arial" charset="0"/>
              </a:rPr>
              <a:t>¡Muchas Gracias!</a:t>
            </a:r>
            <a:endParaRPr kumimoji="0" lang="en-US" sz="44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  <a:sym typeface="Arial" charset="0"/>
            </a:endParaRPr>
          </a:p>
        </p:txBody>
      </p:sp>
      <p:pic>
        <p:nvPicPr>
          <p:cNvPr id="16" name="9 Imagen" descr="IMGP057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256"/>
            <a:ext cx="2566130" cy="1756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"/>
          <p:cNvSpPr txBox="1">
            <a:spLocks noChangeArrowheads="1"/>
          </p:cNvSpPr>
          <p:nvPr/>
        </p:nvSpPr>
        <p:spPr bwMode="auto">
          <a:xfrm>
            <a:off x="3000364" y="5214950"/>
            <a:ext cx="6000792" cy="4286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5717" tIns="35717" rIns="35717" bIns="35717" anchor="ctr"/>
          <a:lstStyle/>
          <a:p>
            <a:pPr algn="r">
              <a:defRPr/>
            </a:pPr>
            <a:r>
              <a:rPr lang="es-CR" b="1" kern="300" dirty="0" smtClean="0">
                <a:solidFill>
                  <a:schemeClr val="tx2"/>
                </a:solidFill>
              </a:rPr>
              <a:t>Visite el sitio web </a:t>
            </a:r>
            <a:r>
              <a:rPr lang="es-CR" b="1" kern="300" dirty="0" smtClean="0">
                <a:solidFill>
                  <a:schemeClr val="tx2"/>
                </a:solidFill>
                <a:hlinkClick r:id="rId3"/>
              </a:rPr>
              <a:t>http</a:t>
            </a:r>
            <a:r>
              <a:rPr lang="es-CR" b="1" kern="300" dirty="0">
                <a:solidFill>
                  <a:schemeClr val="tx2"/>
                </a:solidFill>
                <a:hlinkClick r:id="rId3"/>
              </a:rPr>
              <a:t>://www.lanamme.ucr.ac.cr</a:t>
            </a:r>
            <a:r>
              <a:rPr lang="es-CR" b="1" kern="300" dirty="0" smtClean="0">
                <a:solidFill>
                  <a:schemeClr val="tx2"/>
                </a:solidFill>
                <a:hlinkClick r:id="rId3"/>
              </a:rPr>
              <a:t>/</a:t>
            </a:r>
            <a:endParaRPr lang="en-US" b="1" kern="0" dirty="0">
              <a:latin typeface="Arial" charset="0"/>
              <a:ea typeface="+mj-ea"/>
              <a:cs typeface="+mj-cs"/>
              <a:sym typeface="Arial" charset="0"/>
            </a:endParaRPr>
          </a:p>
        </p:txBody>
      </p:sp>
      <p:pic>
        <p:nvPicPr>
          <p:cNvPr id="18" name="7 Imagen" descr="perspectiva I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0"/>
            <a:ext cx="2588677" cy="1789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 descr="C:\Users\ecamacho\Dropbox\02 Trabajo\Datos HVS\fotos\IMGP017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2214554"/>
            <a:ext cx="2588535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3214678" y="1357298"/>
            <a:ext cx="528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walter.robinsondavis@ucr.ac.cr</a:t>
            </a:r>
            <a:endParaRPr lang="es-CR" sz="20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00364" y="2214554"/>
            <a:ext cx="6000792" cy="302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zul UCR informal">
  <a:themeElements>
    <a:clrScheme name="UCR 2">
      <a:dk1>
        <a:srgbClr val="000000"/>
      </a:dk1>
      <a:lt1>
        <a:sysClr val="window" lastClr="FFFFFF"/>
      </a:lt1>
      <a:dk2>
        <a:srgbClr val="005DA4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lantilla-ucr-16x9.potx" id="{EA49C371-BC70-4FB0-86E0-B96473699029}" vid="{559DE25D-A124-47A6-8E44-2105E9C84F94}"/>
    </a:ext>
  </a:extLst>
</a:theme>
</file>

<file path=ppt/theme/theme2.xml><?xml version="1.0" encoding="utf-8"?>
<a:theme xmlns:a="http://schemas.openxmlformats.org/drawingml/2006/main" name="1_Azul UCR informal">
  <a:themeElements>
    <a:clrScheme name="UCR 2">
      <a:dk1>
        <a:srgbClr val="000000"/>
      </a:dk1>
      <a:lt1>
        <a:sysClr val="window" lastClr="FFFFFF"/>
      </a:lt1>
      <a:dk2>
        <a:srgbClr val="005DA4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lantilla-ucr-16x9.potx" id="{EA49C371-BC70-4FB0-86E0-B96473699029}" vid="{559DE25D-A124-47A6-8E44-2105E9C84F94}"/>
    </a:ext>
  </a:extLst>
</a:theme>
</file>

<file path=ppt/theme/theme3.xml><?xml version="1.0" encoding="utf-8"?>
<a:theme xmlns:a="http://schemas.openxmlformats.org/drawingml/2006/main" name="2_Azul UCR informal">
  <a:themeElements>
    <a:clrScheme name="UCR 2">
      <a:dk1>
        <a:srgbClr val="000000"/>
      </a:dk1>
      <a:lt1>
        <a:sysClr val="window" lastClr="FFFFFF"/>
      </a:lt1>
      <a:dk2>
        <a:srgbClr val="005DA4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lantilla-ucr-4x3.potx" id="{D69A275F-8AD7-4D74-A794-40263B80B836}" vid="{90F94C1D-3B6E-4B0C-B2CF-5FA67E509CF7}"/>
    </a:ext>
  </a:extLst>
</a:theme>
</file>

<file path=ppt/theme/theme4.xml><?xml version="1.0" encoding="utf-8"?>
<a:theme xmlns:a="http://schemas.openxmlformats.org/drawingml/2006/main" name="3_Azul UCR informal">
  <a:themeElements>
    <a:clrScheme name="UCR 2">
      <a:dk1>
        <a:srgbClr val="000000"/>
      </a:dk1>
      <a:lt1>
        <a:sysClr val="window" lastClr="FFFFFF"/>
      </a:lt1>
      <a:dk2>
        <a:srgbClr val="005DA4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lantilla-ucr-4x3.potx" id="{D69A275F-8AD7-4D74-A794-40263B80B836}" vid="{90F94C1D-3B6E-4B0C-B2CF-5FA67E509CF7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UCR 2">
    <a:dk1>
      <a:srgbClr val="000000"/>
    </a:dk1>
    <a:lt1>
      <a:sysClr val="window" lastClr="FFFFFF"/>
    </a:lt1>
    <a:dk2>
      <a:srgbClr val="005DA4"/>
    </a:dk2>
    <a:lt2>
      <a:srgbClr val="FFFFFF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2852</TotalTime>
  <Words>422</Words>
  <Application>Microsoft Office PowerPoint</Application>
  <PresentationFormat>Presentación en pantalla (4:3)</PresentationFormat>
  <Paragraphs>69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Azul UCR informal</vt:lpstr>
      <vt:lpstr>1_Azul UCR informal</vt:lpstr>
      <vt:lpstr>2_Azul UCR informal</vt:lpstr>
      <vt:lpstr>3_Azul UCR informal</vt:lpstr>
      <vt:lpstr>FORO Transparencia, eficiencia y calidad de la infraestructura pública en Costa Rica LanammeUCR - Defensoría de los Habitantes – CRÍntegra  Panel 1: El laberinto normativo y legal y su impacto en la obra pública</vt:lpstr>
      <vt:lpstr>Preguntas a responder (I cont.)</vt:lpstr>
      <vt:lpstr>Preguntas a responder (II)</vt:lpstr>
      <vt:lpstr>El laberinto normativo y legal y su impacto en la obra pública</vt:lpstr>
      <vt:lpstr>ABORDAJE: ordenado y sistemático PROPÓSITO: desarrollo nacional COMPLEJIDAD: analizar mediante un modelo</vt:lpstr>
      <vt:lpstr>Caso TCM con base en modelo MSP-ADN</vt:lpstr>
      <vt:lpstr>Conclusiones y recomendaciones</vt:lpstr>
      <vt:lpstr>Presentación de PowerPoint</vt:lpstr>
    </vt:vector>
  </TitlesOfParts>
  <Company>Universidad de Costa 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Niveles de Gestión</dc:title>
  <dc:creator>avargas</dc:creator>
  <cp:lastModifiedBy>Guillermo</cp:lastModifiedBy>
  <cp:revision>247</cp:revision>
  <dcterms:created xsi:type="dcterms:W3CDTF">2014-08-27T14:37:22Z</dcterms:created>
  <dcterms:modified xsi:type="dcterms:W3CDTF">2017-10-02T17:18:27Z</dcterms:modified>
</cp:coreProperties>
</file>