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6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11" r:id="rId12"/>
    <p:sldId id="297" r:id="rId13"/>
    <p:sldId id="291" r:id="rId14"/>
    <p:sldId id="286" r:id="rId15"/>
    <p:sldId id="282" r:id="rId16"/>
    <p:sldId id="283" r:id="rId17"/>
    <p:sldId id="285" r:id="rId18"/>
    <p:sldId id="284" r:id="rId19"/>
    <p:sldId id="298" r:id="rId20"/>
    <p:sldId id="299" r:id="rId21"/>
    <p:sldId id="301" r:id="rId22"/>
    <p:sldId id="300" r:id="rId23"/>
    <p:sldId id="302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288" r:id="rId33"/>
    <p:sldId id="294" r:id="rId34"/>
    <p:sldId id="292" r:id="rId35"/>
    <p:sldId id="258" r:id="rId36"/>
    <p:sldId id="268" r:id="rId37"/>
    <p:sldId id="269" r:id="rId38"/>
    <p:sldId id="293" r:id="rId39"/>
    <p:sldId id="260" r:id="rId40"/>
    <p:sldId id="267" r:id="rId41"/>
    <p:sldId id="321" r:id="rId42"/>
    <p:sldId id="265" r:id="rId43"/>
    <p:sldId id="262" r:id="rId44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950" autoAdjust="0"/>
    <p:restoredTop sz="94660"/>
  </p:normalViewPr>
  <p:slideViewPr>
    <p:cSldViewPr>
      <p:cViewPr>
        <p:scale>
          <a:sx n="90" d="100"/>
          <a:sy n="90" d="100"/>
        </p:scale>
        <p:origin x="-582" y="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C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3"/>
            <a:ext cx="2057400" cy="55165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6" y="6248210"/>
            <a:ext cx="5573483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2" y="2743202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1"/>
            <a:ext cx="8153400" cy="8699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CR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1"/>
            <a:ext cx="8077200" cy="869951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3"/>
            <a:ext cx="2667000" cy="365125"/>
          </a:xfrm>
        </p:spPr>
        <p:txBody>
          <a:bodyPr rtlCol="0"/>
          <a:lstStyle/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grpSp>
        <p:nvGrpSpPr>
          <p:cNvPr id="15" name="14 Grupo"/>
          <p:cNvGrpSpPr/>
          <p:nvPr userDrawn="1"/>
        </p:nvGrpSpPr>
        <p:grpSpPr>
          <a:xfrm>
            <a:off x="362653" y="2479805"/>
            <a:ext cx="719455" cy="1907540"/>
            <a:chOff x="0" y="0"/>
            <a:chExt cx="933450" cy="2571750"/>
          </a:xfrm>
        </p:grpSpPr>
        <p:pic>
          <p:nvPicPr>
            <p:cNvPr id="16" name="15 Imagen" descr="Resultado de imagen de premio calidad de vida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33450" cy="257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16 Imagen" descr="C:\Users\TOSHIBA\Downloads\200 APROX-01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76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dirty="0"/>
              <a:t>Haga clic para modificar el estilo de título del patrón</a:t>
            </a:r>
            <a:endParaRPr kumimoji="0" lang="en-U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dirty="0"/>
              <a:t>Haga clic para modificar el estilo de texto del patrón</a:t>
            </a:r>
          </a:p>
          <a:p>
            <a:pPr lvl="1" eaLnBrk="1" latinLnBrk="0" hangingPunct="1"/>
            <a:r>
              <a:rPr kumimoji="0" lang="es-ES" dirty="0"/>
              <a:t>Segundo nivel</a:t>
            </a:r>
          </a:p>
          <a:p>
            <a:pPr lvl="2" eaLnBrk="1" latinLnBrk="0" hangingPunct="1"/>
            <a:r>
              <a:rPr kumimoji="0" lang="es-ES" dirty="0"/>
              <a:t>Tercer nivel</a:t>
            </a:r>
          </a:p>
          <a:p>
            <a:pPr lvl="3" eaLnBrk="1" latinLnBrk="0" hangingPunct="1"/>
            <a:r>
              <a:rPr kumimoji="0" lang="es-ES" dirty="0"/>
              <a:t>Cuarto nivel</a:t>
            </a:r>
          </a:p>
          <a:p>
            <a:pPr lvl="4" eaLnBrk="1" latinLnBrk="0" hangingPunct="1"/>
            <a:r>
              <a:rPr kumimoji="0" lang="es-ES" dirty="0"/>
              <a:t>Quinto nivel</a:t>
            </a:r>
            <a:endParaRPr kumimoji="0" lang="en-US" dirty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3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BDBCCCB-CD83-40F6-99BE-5898E150ED10}" type="datetimeFigureOut">
              <a:rPr lang="es-CR" smtClean="0"/>
              <a:pPr/>
              <a:t>22/11/2017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5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CR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9CEA0C1-7B0C-41C7-B72A-CE1DEDC66601}" type="slidenum">
              <a:rPr lang="es-CR" smtClean="0"/>
              <a:pPr/>
              <a:t>‹Nº›</a:t>
            </a:fld>
            <a:endParaRPr lang="es-CR"/>
          </a:p>
        </p:txBody>
      </p:sp>
      <p:pic>
        <p:nvPicPr>
          <p:cNvPr id="2" name="1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21" y="4899311"/>
            <a:ext cx="719269" cy="19078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ona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886"/>
            <a:ext cx="800100" cy="784860"/>
          </a:xfrm>
          <a:prstGeom prst="rect">
            <a:avLst/>
          </a:prstGeom>
          <a:noFill/>
        </p:spPr>
      </p:pic>
      <p:pic>
        <p:nvPicPr>
          <p:cNvPr id="6" name="Picture 2" descr="UC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52" y="255315"/>
            <a:ext cx="969010" cy="842011"/>
          </a:xfrm>
          <a:prstGeom prst="rect">
            <a:avLst/>
          </a:prstGeom>
          <a:noFill/>
        </p:spPr>
      </p:pic>
      <p:pic>
        <p:nvPicPr>
          <p:cNvPr id="7" name="Picture 4" descr="TE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84" y="445815"/>
            <a:ext cx="1487170" cy="381000"/>
          </a:xfrm>
          <a:prstGeom prst="rect">
            <a:avLst/>
          </a:prstGeom>
          <a:noFill/>
        </p:spPr>
      </p:pic>
      <p:pic>
        <p:nvPicPr>
          <p:cNvPr id="8" name="Picture 6" descr="UN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49" y="403271"/>
            <a:ext cx="889635" cy="507365"/>
          </a:xfrm>
          <a:prstGeom prst="rect">
            <a:avLst/>
          </a:prstGeom>
          <a:noFill/>
        </p:spPr>
      </p:pic>
      <p:pic>
        <p:nvPicPr>
          <p:cNvPr id="9" name="Picture 7" descr="UNED logo 20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43" y="188643"/>
            <a:ext cx="992505" cy="897255"/>
          </a:xfrm>
          <a:prstGeom prst="rect">
            <a:avLst/>
          </a:prstGeom>
          <a:noFill/>
        </p:spPr>
      </p:pic>
      <p:pic>
        <p:nvPicPr>
          <p:cNvPr id="10" name="Picture 8" descr="UT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89" y="387396"/>
            <a:ext cx="775335" cy="542291"/>
          </a:xfrm>
          <a:prstGeom prst="rect">
            <a:avLst/>
          </a:prstGeom>
          <a:noFill/>
        </p:spPr>
      </p:pic>
      <p:pic>
        <p:nvPicPr>
          <p:cNvPr id="11" name="Picture 3" descr="Defensoría de los Habitante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404" y="260648"/>
            <a:ext cx="861060" cy="745491"/>
          </a:xfrm>
          <a:prstGeom prst="rect">
            <a:avLst/>
          </a:prstGeom>
          <a:noFill/>
        </p:spPr>
      </p:pic>
      <p:sp>
        <p:nvSpPr>
          <p:cNvPr id="12" name="2 Título"/>
          <p:cNvSpPr txBox="1">
            <a:spLocks/>
          </p:cNvSpPr>
          <p:nvPr/>
        </p:nvSpPr>
        <p:spPr>
          <a:xfrm>
            <a:off x="755576" y="2276873"/>
            <a:ext cx="7620000" cy="381642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dirty="0" smtClean="0"/>
              <a:t>Premio </a:t>
            </a:r>
          </a:p>
          <a:p>
            <a:pPr algn="ctr"/>
            <a:r>
              <a:rPr lang="es-CR" dirty="0" smtClean="0"/>
              <a:t>Aportes al Mejoramiento de la Calidad de Vida</a:t>
            </a:r>
          </a:p>
          <a:p>
            <a:pPr algn="ctr"/>
            <a:endParaRPr lang="es-CR" dirty="0"/>
          </a:p>
          <a:p>
            <a:pPr algn="ctr"/>
            <a:r>
              <a:rPr lang="es-CR" b="1" dirty="0" smtClean="0"/>
              <a:t>Edición XXV - 2017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358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R" dirty="0" smtClean="0"/>
              <a:t>Presentación de Candidaturas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b="1" dirty="0" err="1"/>
              <a:t>Premio</a:t>
            </a:r>
            <a:r>
              <a:rPr lang="en-US" sz="2400" b="1" dirty="0"/>
              <a:t> </a:t>
            </a:r>
            <a:r>
              <a:rPr lang="en-US" sz="2400" b="1" dirty="0" err="1"/>
              <a:t>Aportes</a:t>
            </a:r>
            <a:r>
              <a:rPr lang="en-US" sz="2400" b="1" dirty="0"/>
              <a:t> al </a:t>
            </a:r>
            <a:r>
              <a:rPr lang="en-US" sz="2400" b="1" dirty="0" err="1"/>
              <a:t>Mejoramiento</a:t>
            </a:r>
            <a:r>
              <a:rPr lang="en-US" sz="2400" b="1" dirty="0"/>
              <a:t> de la </a:t>
            </a:r>
            <a:r>
              <a:rPr lang="en-US" sz="2400" b="1" dirty="0" err="1"/>
              <a:t>Calidad</a:t>
            </a:r>
            <a:r>
              <a:rPr lang="en-US" sz="2400" b="1" dirty="0"/>
              <a:t> de Vida</a:t>
            </a:r>
          </a:p>
          <a:p>
            <a:pPr algn="r"/>
            <a:r>
              <a:rPr lang="es-CR" sz="2400" b="1" dirty="0"/>
              <a:t>Edición XXV - 2017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Entidad Privada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Constructora Rodríguez Correa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</a:t>
            </a:r>
            <a:r>
              <a:rPr lang="es-CR" dirty="0"/>
              <a:t>a la consultoría y construcción de viviendas de interés social que otras organizaciones no atienden.</a:t>
            </a:r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181337"/>
            <a:ext cx="802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derecho </a:t>
            </a:r>
            <a:r>
              <a:rPr lang="es-CR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toda persona de disponer de cuatro paredes y un techo donde encontrar </a:t>
            </a:r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refugio, </a:t>
            </a:r>
            <a:r>
              <a:rPr lang="es-CR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vivir en paz, con dignidad y salud física y mental. </a:t>
            </a:r>
            <a:endParaRPr lang="es-C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00E462-BEAD-4D16-B32B-3C194A80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752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2400" b="1" dirty="0" err="1"/>
              <a:t>Premio</a:t>
            </a:r>
            <a:r>
              <a:rPr lang="en-US" sz="2400" b="1" dirty="0"/>
              <a:t> </a:t>
            </a:r>
            <a:r>
              <a:rPr lang="en-US" sz="2400" b="1" dirty="0" err="1"/>
              <a:t>Aportes</a:t>
            </a:r>
            <a:r>
              <a:rPr lang="en-US" sz="2400" b="1" dirty="0"/>
              <a:t> al </a:t>
            </a:r>
            <a:r>
              <a:rPr lang="en-US" sz="2400" b="1" dirty="0" err="1"/>
              <a:t>Mejoramiento</a:t>
            </a:r>
            <a:r>
              <a:rPr lang="en-US" sz="2400" b="1" dirty="0"/>
              <a:t> de la </a:t>
            </a:r>
            <a:r>
              <a:rPr lang="en-US" sz="2400" b="1" dirty="0" err="1"/>
              <a:t>Calidad</a:t>
            </a:r>
            <a:r>
              <a:rPr lang="en-US" sz="2400" b="1" dirty="0"/>
              <a:t> de Vida</a:t>
            </a:r>
          </a:p>
          <a:p>
            <a:pPr algn="r"/>
            <a:r>
              <a:rPr lang="es-CR" sz="2400" b="1" dirty="0"/>
              <a:t>Edición XXV - 2017</a:t>
            </a:r>
            <a:endParaRPr lang="en-US" sz="2400" b="1" dirty="0"/>
          </a:p>
          <a:p>
            <a:endParaRPr lang="en-US" b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 Física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Walter </a:t>
            </a:r>
            <a:r>
              <a:rPr lang="en-US" dirty="0" err="1"/>
              <a:t>Gavet</a:t>
            </a:r>
            <a:r>
              <a:rPr lang="en-US" dirty="0"/>
              <a:t> Ferguson Byfield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Dedicado al rescate de los rasgos </a:t>
            </a:r>
            <a:r>
              <a:rPr lang="es-ES" dirty="0"/>
              <a:t>culturales de la población </a:t>
            </a:r>
            <a:r>
              <a:rPr lang="es-ES" dirty="0" smtClean="0"/>
              <a:t>Afro-caribeña, mediante el </a:t>
            </a:r>
            <a:r>
              <a:rPr lang="es-ES" dirty="0"/>
              <a:t>género </a:t>
            </a:r>
            <a:r>
              <a:rPr lang="es-ES" dirty="0" smtClean="0"/>
              <a:t>Calipso.</a:t>
            </a:r>
          </a:p>
          <a:p>
            <a:r>
              <a:rPr lang="es-ES" dirty="0" smtClean="0"/>
              <a:t>Ícono de la comunidad Afro-caribeña radicado en </a:t>
            </a:r>
            <a:r>
              <a:rPr lang="es-ES" dirty="0" err="1" smtClean="0"/>
              <a:t>Cahuita</a:t>
            </a:r>
            <a:r>
              <a:rPr lang="es-ES" dirty="0" smtClean="0"/>
              <a:t>, Limón.</a:t>
            </a:r>
            <a:endParaRPr lang="es-ES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1347374" y="6093296"/>
            <a:ext cx="704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derecho de toda persona a tomar parte libremente en la vida cultural de la comunidad y a gozar de las artes</a:t>
            </a:r>
            <a:endParaRPr lang="es-C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01" y="1727840"/>
            <a:ext cx="3279775" cy="443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7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Otto </a:t>
            </a:r>
            <a:r>
              <a:rPr lang="en-US" dirty="0" err="1"/>
              <a:t>Silesky</a:t>
            </a:r>
            <a:r>
              <a:rPr lang="en-US" dirty="0"/>
              <a:t> </a:t>
            </a:r>
            <a:r>
              <a:rPr lang="en-US" dirty="0" err="1"/>
              <a:t>Agüero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 lnSpcReduction="10000"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Dedicado a educar a niños </a:t>
            </a:r>
            <a:r>
              <a:rPr lang="es-ES" dirty="0"/>
              <a:t>y jóvenes con necesidades educativas especiales y en riesgo </a:t>
            </a:r>
            <a:r>
              <a:rPr lang="es-ES" dirty="0" smtClean="0"/>
              <a:t>social, referidos por el PANI o por sus familias, ubicado</a:t>
            </a:r>
            <a:r>
              <a:rPr lang="es-CR" dirty="0" smtClean="0"/>
              <a:t> en la zona de Vásquez de Coronado. Profesional en Psicología.</a:t>
            </a:r>
            <a:endParaRPr lang="es-ES" dirty="0" smtClean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5130" y="5301208"/>
            <a:ext cx="5701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derecho a una educación integral de los y las jóvenes en riesgo social</a:t>
            </a:r>
            <a:endParaRPr lang="es-C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Marcador de posición de 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>
          <a:xfrm>
            <a:off x="2555780" y="1772817"/>
            <a:ext cx="5671153" cy="3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Adilia</a:t>
            </a:r>
            <a:r>
              <a:rPr lang="en-US" dirty="0"/>
              <a:t> Eva Solís Reyes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velar por </a:t>
            </a:r>
            <a:r>
              <a:rPr lang="es-ES" dirty="0"/>
              <a:t>los derechos y el desarrollo de la población transfronteriza en el Cantón de </a:t>
            </a:r>
            <a:r>
              <a:rPr lang="es-ES" dirty="0" err="1" smtClean="0"/>
              <a:t>Upala</a:t>
            </a:r>
            <a:r>
              <a:rPr lang="es-ES" dirty="0" smtClean="0"/>
              <a:t>. Profesional en Psicología y Académica Universitaria.</a:t>
            </a:r>
            <a:endParaRPr lang="es-ES" dirty="0"/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5013176"/>
            <a:ext cx="5703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Velar por los  derechos humanos universales sin distinción de raza, color, sexo, idioma, religión, opinión política o cualquier otra índole</a:t>
            </a:r>
            <a:endParaRPr lang="es-C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6512" r="3962" b="8239"/>
          <a:stretch/>
        </p:blipFill>
        <p:spPr bwMode="auto">
          <a:xfrm>
            <a:off x="2540839" y="1772818"/>
            <a:ext cx="5559553" cy="30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8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Flor de María Molina Arias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CR" dirty="0" smtClean="0"/>
              <a:t>Dedicada a brindar un espacio de alojamiento a los pacientes con tratamientos </a:t>
            </a:r>
            <a:r>
              <a:rPr lang="es-CR" dirty="0"/>
              <a:t>de quimioterapia y </a:t>
            </a:r>
            <a:r>
              <a:rPr lang="es-CR" dirty="0" smtClean="0"/>
              <a:t>radioterapia, a través de la Casa de Paso ubicada en Alajuela.</a:t>
            </a:r>
            <a:endParaRPr lang="es-CR" dirty="0"/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093296"/>
            <a:ext cx="7905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rgbClr val="333333"/>
                </a:solidFill>
                <a:latin typeface="Helvetica"/>
              </a:rPr>
              <a:t>El </a:t>
            </a:r>
            <a:r>
              <a:rPr lang="es-CR" sz="1600" dirty="0">
                <a:solidFill>
                  <a:srgbClr val="333333"/>
                </a:solidFill>
                <a:latin typeface="Helvetica"/>
              </a:rPr>
              <a:t>derecho de acceso a un sistema de protección </a:t>
            </a:r>
            <a:r>
              <a:rPr lang="es-CR" sz="1600" dirty="0" smtClean="0">
                <a:solidFill>
                  <a:srgbClr val="333333"/>
                </a:solidFill>
                <a:latin typeface="Helvetica"/>
              </a:rPr>
              <a:t>que </a:t>
            </a:r>
            <a:r>
              <a:rPr lang="es-CR" sz="1600" dirty="0">
                <a:solidFill>
                  <a:srgbClr val="333333"/>
                </a:solidFill>
                <a:latin typeface="Helvetica"/>
              </a:rPr>
              <a:t>ofrezca a todas las personas las mismas oportunidades de disfrutar del grado máximo de </a:t>
            </a:r>
            <a:r>
              <a:rPr lang="es-CR" sz="1600" dirty="0" smtClean="0">
                <a:solidFill>
                  <a:srgbClr val="333333"/>
                </a:solidFill>
                <a:latin typeface="Helvetica"/>
              </a:rPr>
              <a:t>salud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Flor de Ma. Molina Ar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María Isabel Ramírez Castro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la atención </a:t>
            </a:r>
            <a:r>
              <a:rPr lang="es-ES" dirty="0"/>
              <a:t>de </a:t>
            </a:r>
            <a:r>
              <a:rPr lang="es-ES" dirty="0" smtClean="0"/>
              <a:t>pacientes </a:t>
            </a:r>
            <a:r>
              <a:rPr lang="es-ES" dirty="0"/>
              <a:t>y sobrevivientes de </a:t>
            </a:r>
            <a:r>
              <a:rPr lang="es-ES" dirty="0" smtClean="0"/>
              <a:t>cáncer</a:t>
            </a:r>
            <a:r>
              <a:rPr lang="es-ES" dirty="0"/>
              <a:t> </a:t>
            </a:r>
            <a:r>
              <a:rPr lang="es-ES" dirty="0" smtClean="0"/>
              <a:t>en la comunidad de Alajuela.</a:t>
            </a:r>
          </a:p>
          <a:p>
            <a:r>
              <a:rPr lang="es-ES" dirty="0"/>
              <a:t>Profesional </a:t>
            </a:r>
            <a:r>
              <a:rPr lang="es-ES" dirty="0" smtClean="0"/>
              <a:t>en Turismo.</a:t>
            </a:r>
            <a:endParaRPr lang="es-ES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629158" y="5596562"/>
            <a:ext cx="557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rgbClr val="333333"/>
                </a:solidFill>
                <a:latin typeface="Tahoma"/>
              </a:rPr>
              <a:t>El </a:t>
            </a:r>
            <a:r>
              <a:rPr lang="es-CR" sz="1600" dirty="0">
                <a:solidFill>
                  <a:srgbClr val="333333"/>
                </a:solidFill>
                <a:latin typeface="Tahoma"/>
              </a:rPr>
              <a:t>respeto a </a:t>
            </a:r>
            <a:r>
              <a:rPr lang="es-CR" sz="1600" dirty="0" smtClean="0">
                <a:solidFill>
                  <a:srgbClr val="333333"/>
                </a:solidFill>
                <a:latin typeface="Tahoma"/>
              </a:rPr>
              <a:t>y promoción a </a:t>
            </a:r>
            <a:r>
              <a:rPr lang="es-CR" sz="1600" dirty="0">
                <a:solidFill>
                  <a:srgbClr val="333333"/>
                </a:solidFill>
                <a:latin typeface="Tahoma"/>
              </a:rPr>
              <a:t> </a:t>
            </a:r>
            <a:r>
              <a:rPr lang="es-CR" sz="1600" dirty="0" smtClean="0">
                <a:solidFill>
                  <a:srgbClr val="333333"/>
                </a:solidFill>
                <a:latin typeface="Tahoma"/>
              </a:rPr>
              <a:t>la salud integral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58" y="1783557"/>
            <a:ext cx="5600511" cy="3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 err="1"/>
              <a:t>Premio</a:t>
            </a:r>
            <a:r>
              <a:rPr lang="en-US" dirty="0"/>
              <a:t> </a:t>
            </a:r>
            <a:r>
              <a:rPr lang="en-US" dirty="0" err="1"/>
              <a:t>Aportes</a:t>
            </a:r>
            <a:r>
              <a:rPr lang="en-US" dirty="0"/>
              <a:t> al </a:t>
            </a:r>
            <a:r>
              <a:rPr lang="en-US" dirty="0" err="1"/>
              <a:t>Mejoramiento</a:t>
            </a:r>
            <a:r>
              <a:rPr lang="en-US" dirty="0"/>
              <a:t> de la </a:t>
            </a:r>
            <a:r>
              <a:rPr lang="en-US" dirty="0" err="1"/>
              <a:t>Calidad</a:t>
            </a:r>
            <a:r>
              <a:rPr lang="en-US" dirty="0"/>
              <a:t> de Vida</a:t>
            </a:r>
          </a:p>
          <a:p>
            <a:pPr algn="r"/>
            <a:r>
              <a:rPr lang="es-CR" dirty="0"/>
              <a:t>Edición XXV - 2017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Entidad Pública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Calidad de Vida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-324544" y="198884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spcBef>
                <a:spcPct val="50000"/>
              </a:spcBef>
            </a:pPr>
            <a:r>
              <a:rPr lang="es-CR" altLang="es-MX" sz="2400" dirty="0" smtClean="0"/>
              <a:t>Es un concepto </a:t>
            </a:r>
            <a:r>
              <a:rPr lang="es-CR" altLang="es-MX" sz="2400" dirty="0"/>
              <a:t>dinámico, definible en términos de sus efectos, no solamente físicos y biológicos sino también, éticos y sociales.  La Calidad de Vida humana se mide por el grado de seguridad de que disfruta el ser humano, pero también por el grado de satisfacción que percibe.</a:t>
            </a:r>
          </a:p>
        </p:txBody>
      </p:sp>
    </p:spTree>
    <p:extLst>
      <p:ext uri="{BB962C8B-B14F-4D97-AF65-F5344CB8AC3E}">
        <p14:creationId xmlns:p14="http://schemas.microsoft.com/office/powerpoint/2010/main" val="32474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MICITT – Programa CECI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 la disminuir la brecha digital mediante capacitación gratuita en los laboratorios de cómputo comunitario, dirigida toda la comunidad.</a:t>
            </a:r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545894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</a:rPr>
              <a:t>Proporcionar el acceso al conocimiento universal  y a la información a través del mundo virtual de las </a:t>
            </a:r>
            <a:r>
              <a:rPr lang="es-CR" sz="2000" dirty="0" err="1" smtClean="0">
                <a:solidFill>
                  <a:schemeClr val="tx2"/>
                </a:solidFill>
              </a:rPr>
              <a:t>TICs</a:t>
            </a:r>
            <a:r>
              <a:rPr lang="es-CR" sz="2000" dirty="0" smtClean="0">
                <a:solidFill>
                  <a:schemeClr val="tx2"/>
                </a:solidFill>
              </a:rPr>
              <a:t> </a:t>
            </a:r>
            <a:endParaRPr lang="es-CR" sz="1100" dirty="0">
              <a:solidFill>
                <a:schemeClr val="tx2"/>
              </a:solidFill>
            </a:endParaRPr>
          </a:p>
        </p:txBody>
      </p:sp>
      <p:pic>
        <p:nvPicPr>
          <p:cNvPr id="9" name="Content Placeholder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F57F5CE4-8E65-4E52-B417-0A6448FC2D4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72" y="2170218"/>
            <a:ext cx="5694223" cy="3203001"/>
          </a:xfrm>
        </p:spPr>
      </p:pic>
    </p:spTree>
    <p:extLst>
      <p:ext uri="{BB962C8B-B14F-4D97-AF65-F5344CB8AC3E}">
        <p14:creationId xmlns:p14="http://schemas.microsoft.com/office/powerpoint/2010/main" val="11975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MEP – Escuela Pedro Pérez Zeledón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 promover </a:t>
            </a:r>
            <a:r>
              <a:rPr lang="es-CR" dirty="0"/>
              <a:t>un cambio de cultura en el manejo </a:t>
            </a:r>
            <a:r>
              <a:rPr lang="es-CR" dirty="0" smtClean="0"/>
              <a:t>ambiental en la comunidad educativa, mediante el desarrollo de diversos proyectos.</a:t>
            </a:r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09329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</a:rPr>
              <a:t>El derecho de todas las personas a disfrutar de un entorno ambiental seguro mediante la utilización racional de los recursos naturales</a:t>
            </a:r>
            <a:endParaRPr lang="es-CR" sz="1100" dirty="0">
              <a:solidFill>
                <a:schemeClr val="tx2"/>
              </a:solidFill>
            </a:endParaRPr>
          </a:p>
        </p:txBody>
      </p:sp>
      <p:pic>
        <p:nvPicPr>
          <p:cNvPr id="9" name="Picture 2" descr="C:\Users\Brandon\Desktop\UCR\TCU\Candidatura Pedro PZ\d1601cb3-1659-4980-8876-4b9508485f3e.jpg">
            <a:extLst>
              <a:ext uri="{FF2B5EF4-FFF2-40B4-BE49-F238E27FC236}">
                <a16:creationId xmlns:a16="http://schemas.microsoft.com/office/drawing/2014/main" xmlns="" id="{DB275978-9726-44DF-BA56-7CE663246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8" b="66863"/>
          <a:stretch/>
        </p:blipFill>
        <p:spPr bwMode="auto">
          <a:xfrm>
            <a:off x="2843812" y="4941169"/>
            <a:ext cx="5155677" cy="9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randon\Desktop\UCR\TCU\Candidatura Pedro PZ\9a6eccac-d346-43d8-ab5f-cae011087001.jpg">
            <a:extLst>
              <a:ext uri="{FF2B5EF4-FFF2-40B4-BE49-F238E27FC236}">
                <a16:creationId xmlns:a16="http://schemas.microsoft.com/office/drawing/2014/main" xmlns="" id="{9BB92F80-7F9E-4FCF-BC72-FA5678496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8"/>
          <a:stretch/>
        </p:blipFill>
        <p:spPr bwMode="auto">
          <a:xfrm>
            <a:off x="2843812" y="1752600"/>
            <a:ext cx="5155679" cy="190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Brandon\Desktop\UCR\TCU\Candidatura Pedro PZ\41932326-45e7-4b7b-a3fd-1bd10019a11b.jpg">
            <a:extLst>
              <a:ext uri="{FF2B5EF4-FFF2-40B4-BE49-F238E27FC236}">
                <a16:creationId xmlns:a16="http://schemas.microsoft.com/office/drawing/2014/main" xmlns="" id="{F5270F83-5E4A-4FEC-AA73-036E9CB2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601720"/>
            <a:ext cx="2641696" cy="13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Brandon\Desktop\UCR\TCU\Candidatura Pedro PZ\9b92d8d3-6d9e-4f1b-a29b-a1dfff31c0ad.jpg">
            <a:extLst>
              <a:ext uri="{FF2B5EF4-FFF2-40B4-BE49-F238E27FC236}">
                <a16:creationId xmlns:a16="http://schemas.microsoft.com/office/drawing/2014/main" xmlns="" id="{34B1ADEF-DEFA-4DC1-ABE3-2493DD466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04" y="3619883"/>
            <a:ext cx="2542880" cy="132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MEP – Escuela </a:t>
            </a:r>
            <a:r>
              <a:rPr lang="es-CR" dirty="0" err="1"/>
              <a:t>Chimirol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Dedicado al desarrollo de un </a:t>
            </a:r>
            <a:r>
              <a:rPr lang="es-ES" dirty="0" smtClean="0"/>
              <a:t>modelo </a:t>
            </a:r>
            <a:r>
              <a:rPr lang="es-ES" dirty="0"/>
              <a:t>de sostenibilidad </a:t>
            </a:r>
            <a:r>
              <a:rPr lang="es-ES" dirty="0" smtClean="0"/>
              <a:t>ambiental, lo que le permitió ser </a:t>
            </a:r>
            <a:r>
              <a:rPr lang="es-ES" dirty="0"/>
              <a:t>el primer centro educativo público </a:t>
            </a:r>
            <a:r>
              <a:rPr lang="es-ES" dirty="0" smtClean="0"/>
              <a:t>con certificación de </a:t>
            </a:r>
            <a:r>
              <a:rPr lang="es-ES" dirty="0"/>
              <a:t>carbono </a:t>
            </a:r>
            <a:r>
              <a:rPr lang="es-ES" dirty="0" smtClean="0"/>
              <a:t>neutral brindada por INTECO.</a:t>
            </a:r>
            <a:endParaRPr lang="es-CR" dirty="0"/>
          </a:p>
          <a:p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181337"/>
            <a:ext cx="782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</a:rPr>
              <a:t>El derecho a vivir en un medio ambiente de calidad  mediante la protección y mejora de los recursos naturales en  total armonía con  la naturaleza</a:t>
            </a:r>
            <a:endParaRPr lang="es-CR" dirty="0">
              <a:solidFill>
                <a:schemeClr val="tx2"/>
              </a:solidFill>
            </a:endParaRPr>
          </a:p>
        </p:txBody>
      </p:sp>
      <p:pic>
        <p:nvPicPr>
          <p:cNvPr id="14" name="Picture 4" descr="Image result for escuela chimirol">
            <a:extLst>
              <a:ext uri="{FF2B5EF4-FFF2-40B4-BE49-F238E27FC236}">
                <a16:creationId xmlns:a16="http://schemas.microsoft.com/office/drawing/2014/main" xmlns="" id="{E80F7DF8-0CEE-41D2-BB4D-C187A673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530352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JUPEMA – Programa de Sensibilidad Escolar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la sensibilización </a:t>
            </a:r>
            <a:r>
              <a:rPr lang="es-ES" dirty="0"/>
              <a:t>y capacitación </a:t>
            </a:r>
            <a:r>
              <a:rPr lang="es-ES" dirty="0" smtClean="0"/>
              <a:t>de la población menor  de edad escolar sobre los derechos y necesidades de las personas adultas mayores.</a:t>
            </a:r>
            <a:endParaRPr lang="es-ES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483772" y="4941168"/>
            <a:ext cx="5760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</a:rPr>
              <a:t>El  derecho fundamental de  la </a:t>
            </a:r>
            <a:r>
              <a:rPr lang="es-CR" sz="2000" dirty="0">
                <a:solidFill>
                  <a:schemeClr val="tx2"/>
                </a:solidFill>
              </a:rPr>
              <a:t>educación de los </a:t>
            </a:r>
            <a:r>
              <a:rPr lang="es-CR" sz="2000" dirty="0" smtClean="0">
                <a:solidFill>
                  <a:schemeClr val="tx2"/>
                </a:solidFill>
              </a:rPr>
              <a:t>niños y niñas para adquirir conocimientos y alcanzar así una vida plena</a:t>
            </a:r>
            <a:endParaRPr lang="es-CR" sz="1100" dirty="0">
              <a:solidFill>
                <a:schemeClr val="tx2"/>
              </a:solidFill>
            </a:endParaRPr>
          </a:p>
        </p:txBody>
      </p:sp>
      <p:pic>
        <p:nvPicPr>
          <p:cNvPr id="9" name="Content Placeholder 9" descr="A group of people standing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BA6D1453-AAD6-4BF6-9D77-F5F33AD9F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2"/>
          <a:stretch/>
        </p:blipFill>
        <p:spPr>
          <a:xfrm>
            <a:off x="2483772" y="1752602"/>
            <a:ext cx="6078997" cy="311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UCR – Brigada de Atención Psicosocial en Emergencias y Desastres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 la atención </a:t>
            </a:r>
            <a:r>
              <a:rPr lang="es-CR" dirty="0"/>
              <a:t>p</a:t>
            </a:r>
            <a:r>
              <a:rPr lang="es-CR" dirty="0" smtClean="0"/>
              <a:t>sicosocial </a:t>
            </a:r>
            <a:r>
              <a:rPr lang="es-CR" dirty="0"/>
              <a:t>de las personas </a:t>
            </a:r>
            <a:r>
              <a:rPr lang="es-CR" dirty="0" err="1" smtClean="0"/>
              <a:t>afectadass</a:t>
            </a:r>
            <a:r>
              <a:rPr lang="es-CR" dirty="0" smtClean="0"/>
              <a:t> </a:t>
            </a:r>
            <a:r>
              <a:rPr lang="es-CR" dirty="0"/>
              <a:t>por una </a:t>
            </a:r>
            <a:r>
              <a:rPr lang="es-CR" dirty="0" smtClean="0"/>
              <a:t>emergencia </a:t>
            </a:r>
            <a:r>
              <a:rPr lang="es-CR" dirty="0"/>
              <a:t>o evento natural </a:t>
            </a:r>
            <a:r>
              <a:rPr lang="es-CR" dirty="0" smtClean="0"/>
              <a:t>con el apoyo de un equipo multidisciplinario. </a:t>
            </a:r>
            <a:endParaRPr lang="es-CR" dirty="0"/>
          </a:p>
          <a:p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587727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 derecho al disfrute del más alto nivel de salud física y mental después de eventos traumáticos 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Brandon\Desktop\UCR\TCU\Candidatura Brigada\2.jpg">
            <a:extLst>
              <a:ext uri="{FF2B5EF4-FFF2-40B4-BE49-F238E27FC236}">
                <a16:creationId xmlns:a16="http://schemas.microsoft.com/office/drawing/2014/main" xmlns="" id="{38D6DF97-B3C8-4C84-B96F-797A8285F3E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5616624" cy="40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4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UCR – Instituto Clodomiro Picado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s-ES" dirty="0" smtClean="0"/>
              <a:t>Dedicada a </a:t>
            </a:r>
            <a:r>
              <a:rPr lang="es-ES" dirty="0"/>
              <a:t>la producción de </a:t>
            </a:r>
            <a:r>
              <a:rPr lang="es-ES" dirty="0" err="1"/>
              <a:t>antivenenos</a:t>
            </a:r>
            <a:r>
              <a:rPr lang="es-ES" dirty="0"/>
              <a:t> e investigación de reptiles peligrosos y otras especies que generan emergencias. Así como a brindar capacitaciones relacionadas con el manejo de estos.</a:t>
            </a:r>
          </a:p>
          <a:p>
            <a:pPr algn="just"/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18133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Aprender sobre los procesos de 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naturaleza y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utilizarlos 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como solución a los problemas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salud de las personas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agen 1">
            <a:extLst>
              <a:ext uri="{FF2B5EF4-FFF2-40B4-BE49-F238E27FC236}">
                <a16:creationId xmlns="" xmlns:a16="http://schemas.microsoft.com/office/drawing/2014/main" id="{0CBEC2F7-88DC-4AF9-9C1E-804C7F6F2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72817"/>
            <a:ext cx="5616624" cy="43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UCR – Proyecto Interdisciplinario de Atención a la Salud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196680"/>
          </a:xfrm>
        </p:spPr>
        <p:txBody>
          <a:bodyPr>
            <a:normAutofit fontScale="92500" lnSpcReduction="10000"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al abordaje </a:t>
            </a:r>
            <a:r>
              <a:rPr lang="es-CR" dirty="0"/>
              <a:t>del proceso de salud- </a:t>
            </a:r>
            <a:r>
              <a:rPr lang="es-CR" dirty="0" smtClean="0"/>
              <a:t>enfermedad </a:t>
            </a:r>
            <a:r>
              <a:rPr lang="es-CR" dirty="0"/>
              <a:t>en el marco de la promoción de la salud en diferentes grupos </a:t>
            </a:r>
            <a:r>
              <a:rPr lang="es-CR" dirty="0" smtClean="0"/>
              <a:t>poblacionales, mediante la participación de estudiantes de TCU de la sede de Occidente.</a:t>
            </a:r>
            <a:endParaRPr lang="es-CR" dirty="0"/>
          </a:p>
          <a:p>
            <a:endParaRPr lang="es-CR" dirty="0"/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BF28EDFE-2EF7-4E3D-A846-3F642C902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71" y="1916832"/>
            <a:ext cx="5734103" cy="381713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483770" y="5805264"/>
            <a:ext cx="5832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/>
              <a:t>Promover el derecho a la salud mediante la educación familiar con prácticas contextualizadas en las diferentes  comunidades del país  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4687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UCR – Atención de la Diversidad en el Marco de la Educación Inclusiva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 lnSpcReduction="10000"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 mejorar </a:t>
            </a:r>
            <a:r>
              <a:rPr lang="es-CR" dirty="0"/>
              <a:t>las condiciones de educación para </a:t>
            </a:r>
            <a:r>
              <a:rPr lang="es-CR" dirty="0" smtClean="0"/>
              <a:t>niños, niñas, jóvenes y personas  adultas </a:t>
            </a:r>
            <a:r>
              <a:rPr lang="es-CR" dirty="0"/>
              <a:t>mayores en condición de </a:t>
            </a:r>
            <a:r>
              <a:rPr lang="es-CR" dirty="0" smtClean="0"/>
              <a:t>discapacidad</a:t>
            </a:r>
            <a:r>
              <a:rPr lang="es-CR" dirty="0"/>
              <a:t>, mediante la participación de estudiantes de TCU de la sede de Occidente.</a:t>
            </a:r>
          </a:p>
          <a:p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55780" y="5807005"/>
            <a:ext cx="560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</a:t>
            </a:r>
            <a:r>
              <a:rPr lang="es-CR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derecho de las personas  que viven con discapacidad  a gozar de todos los derechos  sin discriminación alguna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18DEC75A-BC88-402A-991A-9DFFA15B6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4" t="36624" r="34140" b="27237"/>
          <a:stretch/>
        </p:blipFill>
        <p:spPr>
          <a:xfrm>
            <a:off x="2555780" y="1772817"/>
            <a:ext cx="560167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UCR – Centro de Literatura Infantil y Juvenil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 fontScale="85000" lnSpcReduction="20000"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ES" dirty="0" smtClean="0"/>
              <a:t>Dedicada a promover </a:t>
            </a:r>
            <a:r>
              <a:rPr lang="es-ES" dirty="0"/>
              <a:t>la lectura a través </a:t>
            </a:r>
            <a:r>
              <a:rPr lang="es-ES" dirty="0" smtClean="0"/>
              <a:t>de la animación y desarrollo de actividades, con el fin de generar </a:t>
            </a:r>
            <a:r>
              <a:rPr lang="es-ES" dirty="0"/>
              <a:t>hábitos </a:t>
            </a:r>
            <a:r>
              <a:rPr lang="es-ES" dirty="0" smtClean="0"/>
              <a:t> </a:t>
            </a:r>
            <a:r>
              <a:rPr lang="es-ES" dirty="0"/>
              <a:t>que contribuyen en la capacidad imaginativa y creativa de los niños</a:t>
            </a:r>
            <a:r>
              <a:rPr lang="es-ES" dirty="0" smtClean="0"/>
              <a:t>, niñas, </a:t>
            </a:r>
            <a:r>
              <a:rPr lang="es-ES" dirty="0"/>
              <a:t>jóvenes y </a:t>
            </a:r>
            <a:r>
              <a:rPr lang="es-ES" dirty="0" smtClean="0"/>
              <a:t>personas adultas mayores  </a:t>
            </a:r>
            <a:r>
              <a:rPr lang="es-ES" dirty="0"/>
              <a:t>en el Museo Regional de Occidente y zonas rurales como el cantón de </a:t>
            </a:r>
            <a:r>
              <a:rPr lang="es-ES" dirty="0" err="1"/>
              <a:t>Upala</a:t>
            </a:r>
            <a:r>
              <a:rPr lang="es-ES" dirty="0" smtClean="0"/>
              <a:t>, mediante la participación de estudiantes de la sede de Occidente.</a:t>
            </a:r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440360" y="5858171"/>
            <a:ext cx="558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Crear conciencia sobre el valor social de la lectura y fomentar la lectura en las familias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La imagen puede contener: 1 persona, sentado, tabla e interior">
            <a:extLst>
              <a:ext uri="{FF2B5EF4-FFF2-40B4-BE49-F238E27FC236}">
                <a16:creationId xmlns:a16="http://schemas.microsoft.com/office/drawing/2014/main" xmlns="" id="{DA20314D-9A2A-4A1B-966F-E26260A6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8111"/>
            <a:ext cx="561799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TEC – Programa de Equidad y Género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 lnSpcReduction="10000"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CR" dirty="0" smtClean="0"/>
              <a:t>Dedicada a promover </a:t>
            </a:r>
            <a:r>
              <a:rPr lang="es-CR" dirty="0"/>
              <a:t>la igualdad de oportunidades entre géneros, creando mejores condiciones de acceso de la mujer en la educación y el trabajo, en el campo de ciencia y la </a:t>
            </a:r>
            <a:r>
              <a:rPr lang="es-CR" dirty="0" smtClean="0"/>
              <a:t>tecnología</a:t>
            </a:r>
            <a:r>
              <a:rPr lang="es-CR" dirty="0"/>
              <a:t> </a:t>
            </a:r>
            <a:r>
              <a:rPr lang="es-CR" dirty="0" smtClean="0"/>
              <a:t>en diferentes partes del país.</a:t>
            </a:r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5763238"/>
            <a:ext cx="5436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Contribuir erradicar la discriminación  y buscar la equidad e igualdad de oportunidades para todas las personas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xmlns="" id="{D4A38B7B-64F0-4C03-9C4E-A38CE4283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77158"/>
            <a:ext cx="5292080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¿Qué o a quién se premia</a:t>
            </a:r>
            <a:r>
              <a:rPr lang="es-ES" dirty="0" smtClean="0"/>
              <a:t>?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-324544" y="1700811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spcBef>
                <a:spcPct val="0"/>
              </a:spcBef>
            </a:pPr>
            <a:r>
              <a:rPr lang="es-ES" altLang="es-MX" sz="2400" dirty="0"/>
              <a:t>Se premian aquellas iniciativas que demuestran que, con el esfuerzo del trabajo realizado, se ha contribuido con el mejoramiento de las condiciones de vida para la sociedad en su conjunto o bien, para un grupo tradicionalmente excluido de los beneficios del desarrollo, o un área geográfica en particular.  </a:t>
            </a:r>
          </a:p>
          <a:p>
            <a:pPr lvl="2" algn="just">
              <a:spcBef>
                <a:spcPct val="0"/>
              </a:spcBef>
            </a:pPr>
            <a:endParaRPr lang="es-ES" altLang="es-MX" sz="2400" dirty="0"/>
          </a:p>
          <a:p>
            <a:pPr lvl="2" algn="just">
              <a:spcBef>
                <a:spcPct val="0"/>
              </a:spcBef>
            </a:pPr>
            <a:r>
              <a:rPr lang="es-ES" altLang="es-MX" sz="2400" dirty="0"/>
              <a:t>Las postulaciones que se presentan orientan sus acciones a contribuir en la construcción de una sociedad donde se respeten los principios de justicia social, igualdad de oportunidades, armonía con la naturaleza y sostenibilidad del desarrollo futuro.</a:t>
            </a:r>
            <a:endParaRPr lang="es-ES_tradnl" altLang="es-MX" sz="2400" dirty="0"/>
          </a:p>
        </p:txBody>
      </p:sp>
    </p:spTree>
    <p:extLst>
      <p:ext uri="{BB962C8B-B14F-4D97-AF65-F5344CB8AC3E}">
        <p14:creationId xmlns:p14="http://schemas.microsoft.com/office/powerpoint/2010/main" val="39103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R" sz="3200" dirty="0" smtClean="0"/>
              <a:t>UNA/IDELA </a:t>
            </a:r>
            <a:r>
              <a:rPr lang="es-CR" sz="3200" dirty="0"/>
              <a:t>– Centro </a:t>
            </a:r>
            <a:r>
              <a:rPr lang="es-CR" sz="3200" dirty="0" smtClean="0"/>
              <a:t>Penitenciario La Reforma</a:t>
            </a:r>
            <a:endParaRPr lang="es-CR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n-US" dirty="0" err="1" smtClean="0"/>
              <a:t>Dedicada</a:t>
            </a:r>
            <a:r>
              <a:rPr lang="en-US" dirty="0" smtClean="0"/>
              <a:t> a b</a:t>
            </a:r>
            <a:r>
              <a:rPr lang="es-CR" dirty="0" err="1" smtClean="0"/>
              <a:t>rindar</a:t>
            </a:r>
            <a:r>
              <a:rPr lang="es-CR" dirty="0" smtClean="0"/>
              <a:t> espacios de  educación </a:t>
            </a:r>
            <a:r>
              <a:rPr lang="es-CR" dirty="0"/>
              <a:t>transformadora por medio del arte y la explotación de la </a:t>
            </a:r>
            <a:r>
              <a:rPr lang="es-CR" dirty="0" smtClean="0"/>
              <a:t>creatividad</a:t>
            </a:r>
            <a:r>
              <a:rPr lang="es-CR" dirty="0"/>
              <a:t> </a:t>
            </a:r>
            <a:r>
              <a:rPr lang="es-CR" dirty="0" smtClean="0"/>
              <a:t>dirigida a </a:t>
            </a:r>
            <a:r>
              <a:rPr lang="es-CR" dirty="0"/>
              <a:t>los privados de libertad del Centro Penitenciario La </a:t>
            </a:r>
            <a:r>
              <a:rPr lang="es-CR" dirty="0" smtClean="0"/>
              <a:t>Reforma</a:t>
            </a:r>
            <a:r>
              <a:rPr lang="es-CR" dirty="0"/>
              <a:t>.</a:t>
            </a:r>
          </a:p>
          <a:p>
            <a:endParaRPr lang="es-CR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21288"/>
            <a:ext cx="770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derecho 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fundamental que tienen todas las personas privadas de libertad a ser tratadas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humanamente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  a tener acceso a opciones educativas que les permita crecer personalmente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IMG_8290">
            <a:extLst>
              <a:ext uri="{FF2B5EF4-FFF2-40B4-BE49-F238E27FC236}">
                <a16:creationId xmlns:a16="http://schemas.microsoft.com/office/drawing/2014/main" xmlns="" id="{2ADFDB93-DC6D-4E54-849E-1A16DA5C0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0"/>
          <a:stretch/>
        </p:blipFill>
        <p:spPr bwMode="auto">
          <a:xfrm>
            <a:off x="2699797" y="1824609"/>
            <a:ext cx="5184575" cy="413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3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R" sz="3600" dirty="0"/>
              <a:t>Municipalidad de Curridabat – Programa Patrulla Peatonal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>
                <a:solidFill>
                  <a:schemeClr val="tx1"/>
                </a:solidFill>
              </a:rPr>
              <a:t>Descripción:</a:t>
            </a:r>
          </a:p>
          <a:p>
            <a:r>
              <a:rPr lang="es-ES" dirty="0" smtClean="0"/>
              <a:t>Dedicada a velar </a:t>
            </a:r>
            <a:r>
              <a:rPr lang="es-ES" dirty="0"/>
              <a:t>por el mejoramiento de accesibilidad de la población con capacidades especiales adscrito al Departamento de Gestión Vial de la municipalidad.</a:t>
            </a:r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3845" y="5424919"/>
            <a:ext cx="5608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Promover el  derecho de uso  del cantón  y de sus servicios  sin restricción alguna a las personas que viven con alguna discapacidad</a:t>
            </a:r>
            <a:endParaRPr lang="es-CR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2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0" y="1806625"/>
            <a:ext cx="5608763" cy="35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2400" b="1" dirty="0" err="1"/>
              <a:t>Premio</a:t>
            </a:r>
            <a:r>
              <a:rPr lang="en-US" sz="2400" b="1" dirty="0"/>
              <a:t> </a:t>
            </a:r>
            <a:r>
              <a:rPr lang="en-US" sz="2400" b="1" dirty="0" err="1"/>
              <a:t>Aportes</a:t>
            </a:r>
            <a:r>
              <a:rPr lang="en-US" sz="2400" b="1" dirty="0"/>
              <a:t> al </a:t>
            </a:r>
            <a:r>
              <a:rPr lang="en-US" sz="2400" b="1" dirty="0" err="1"/>
              <a:t>Mejoramiento</a:t>
            </a:r>
            <a:r>
              <a:rPr lang="en-US" sz="2400" b="1" dirty="0"/>
              <a:t> de la </a:t>
            </a:r>
            <a:r>
              <a:rPr lang="en-US" sz="2400" b="1" dirty="0" err="1"/>
              <a:t>Calidad</a:t>
            </a:r>
            <a:r>
              <a:rPr lang="en-US" sz="2400" b="1" dirty="0"/>
              <a:t> de Vida</a:t>
            </a:r>
          </a:p>
          <a:p>
            <a:pPr algn="r"/>
            <a:r>
              <a:rPr lang="es-CR" sz="2400" b="1" dirty="0"/>
              <a:t>Edición XXV - 2017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Organización de la Sociedad Civil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Asociación ABACOR – Banco de Alimentos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al </a:t>
            </a:r>
            <a:r>
              <a:rPr lang="es-ES" dirty="0"/>
              <a:t>rescate de alimentos con el fin de distribuirlos a poblaciones </a:t>
            </a:r>
            <a:r>
              <a:rPr lang="es-ES" dirty="0" err="1" smtClean="0"/>
              <a:t>vulnerabilizadas</a:t>
            </a:r>
            <a:r>
              <a:rPr lang="es-ES" dirty="0" smtClean="0"/>
              <a:t> en todo el país.</a:t>
            </a:r>
            <a:endParaRPr lang="es-ES" dirty="0"/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776" y="4775333"/>
            <a:ext cx="5712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Promover el derecho de las personas en condición de pobreza a </a:t>
            </a:r>
            <a:r>
              <a:rPr lang="es-CR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disponer </a:t>
            </a:r>
            <a:r>
              <a:rPr lang="es-CR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alimentos para </a:t>
            </a:r>
            <a:r>
              <a:rPr lang="es-CR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poder desarrollarse física e intelectualmente de manera adecuada</a:t>
            </a:r>
            <a:endParaRPr lang="es-CR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5" b="15681"/>
          <a:stretch/>
        </p:blipFill>
        <p:spPr bwMode="auto">
          <a:xfrm>
            <a:off x="2555776" y="1772817"/>
            <a:ext cx="6121400" cy="298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1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Fundación </a:t>
            </a:r>
            <a:r>
              <a:rPr lang="es-CR" dirty="0" err="1"/>
              <a:t>MarViva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brindar </a:t>
            </a:r>
            <a:r>
              <a:rPr lang="es-ES" dirty="0"/>
              <a:t>asesoría técnica y científica en la formulación de políticas y </a:t>
            </a:r>
            <a:r>
              <a:rPr lang="es-ES" dirty="0" smtClean="0"/>
              <a:t>acciones en la </a:t>
            </a:r>
            <a:r>
              <a:rPr lang="es-ES" dirty="0"/>
              <a:t>preservación y el uso sostenible de los recursos marinos y </a:t>
            </a:r>
            <a:r>
              <a:rPr lang="es-ES" dirty="0" smtClean="0"/>
              <a:t>costeros en el Pacífico Tropical Oriental.</a:t>
            </a:r>
            <a:endParaRPr lang="es-ES" dirty="0"/>
          </a:p>
          <a:p>
            <a:endParaRPr lang="es-C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 t="24819" r="29721" b="15942"/>
          <a:stretch/>
        </p:blipFill>
        <p:spPr bwMode="auto">
          <a:xfrm>
            <a:off x="2537528" y="1772816"/>
            <a:ext cx="572008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4943" y="537321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/>
              <a:t>Promover el </a:t>
            </a:r>
            <a:r>
              <a:rPr lang="es-CR" dirty="0"/>
              <a:t>uso ambientalmente racional de los recursos </a:t>
            </a:r>
            <a:r>
              <a:rPr lang="es-CR" dirty="0" smtClean="0"/>
              <a:t>marinos a </a:t>
            </a:r>
            <a:r>
              <a:rPr lang="es-CR" dirty="0"/>
              <a:t>través de </a:t>
            </a:r>
            <a:r>
              <a:rPr lang="es-CR" dirty="0" smtClean="0"/>
              <a:t>programas preventivos y educativos 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241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Refugio de Vida Silvestre Lapa Verde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6968" y="5949280"/>
            <a:ext cx="5593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Proteger </a:t>
            </a:r>
            <a:r>
              <a:rPr lang="es-CR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ambientes naturales donde se garantizan condiciones para la existencia o reproducción de especies o comunidades de la flora local y de la fauna residente o migratoria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</a:t>
            </a:r>
            <a:r>
              <a:rPr lang="es-ES" dirty="0"/>
              <a:t>a la conservación de flora y fauna, así como al desarrollo de programas ambientales educativos en las comunidades </a:t>
            </a:r>
            <a:r>
              <a:rPr lang="es-ES" dirty="0" smtClean="0"/>
              <a:t>aledañas a </a:t>
            </a:r>
            <a:r>
              <a:rPr lang="es-ES" dirty="0" err="1" smtClean="0"/>
              <a:t>Chilamate</a:t>
            </a:r>
            <a:r>
              <a:rPr lang="es-ES" dirty="0" smtClean="0"/>
              <a:t> de Sarapiquí.</a:t>
            </a:r>
            <a:endParaRPr lang="es-ES" dirty="0"/>
          </a:p>
          <a:p>
            <a:endParaRPr lang="es-CR" dirty="0"/>
          </a:p>
        </p:txBody>
      </p:sp>
      <p:pic>
        <p:nvPicPr>
          <p:cNvPr id="10" name="Picture 2" descr="3102E3FC-9365-4115-852A-2C172EDE43F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969" y="1771733"/>
            <a:ext cx="5593427" cy="41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Resultado de imagen de ecovida 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7" y="1700808"/>
            <a:ext cx="487408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Fundación </a:t>
            </a:r>
            <a:r>
              <a:rPr lang="es-CR" dirty="0" err="1"/>
              <a:t>Monkey</a:t>
            </a:r>
            <a:r>
              <a:rPr lang="es-CR" dirty="0"/>
              <a:t> Park Cultura y Vida Natural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6251" y="5517232"/>
            <a:ext cx="596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</a:rPr>
              <a:t>Proteger las especies en extinción mediante la atención y actividades </a:t>
            </a:r>
            <a:r>
              <a:rPr lang="es-CR" sz="1600" dirty="0">
                <a:solidFill>
                  <a:schemeClr val="tx2"/>
                </a:solidFill>
              </a:rPr>
              <a:t>educativas, lúdicas, recreativas y </a:t>
            </a:r>
            <a:r>
              <a:rPr lang="es-CR" sz="1600" dirty="0" smtClean="0">
                <a:solidFill>
                  <a:schemeClr val="tx2"/>
                </a:solidFill>
              </a:rPr>
              <a:t>didácticas</a:t>
            </a:r>
            <a:r>
              <a:rPr lang="es-CR" sz="1600" dirty="0">
                <a:solidFill>
                  <a:schemeClr val="tx2"/>
                </a:solidFill>
              </a:rPr>
              <a:t> </a:t>
            </a:r>
            <a:r>
              <a:rPr lang="es-CR" sz="1600" dirty="0" smtClean="0">
                <a:solidFill>
                  <a:schemeClr val="tx2"/>
                </a:solidFill>
              </a:rPr>
              <a:t> en la comunidad y visitantes</a:t>
            </a:r>
            <a:endParaRPr lang="es-CR" sz="1600" dirty="0">
              <a:solidFill>
                <a:schemeClr val="tx2"/>
              </a:solidFill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</a:t>
            </a:r>
            <a:r>
              <a:rPr lang="es-ES" dirty="0"/>
              <a:t>al rescate, cuidado y liberación de animales silvestres </a:t>
            </a:r>
            <a:r>
              <a:rPr lang="es-ES" dirty="0" smtClean="0"/>
              <a:t>respetando su hábitat y procurando un mínimo contacto con ellos, ubicada  en Santa Cruz de Guanacaste.</a:t>
            </a:r>
            <a:endParaRPr lang="es-ES" dirty="0"/>
          </a:p>
        </p:txBody>
      </p:sp>
      <p:pic>
        <p:nvPicPr>
          <p:cNvPr id="13" name="Picture 11" descr="C:\Users\Brandon\Desktop\UCR\TCU\Monkey Park\IMG_1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7"/>
          <a:stretch/>
        </p:blipFill>
        <p:spPr bwMode="auto">
          <a:xfrm>
            <a:off x="3851920" y="3645025"/>
            <a:ext cx="33123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Brandon\Desktop\UCR\TCU\Monkey Park\IMG_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50"/>
          <a:stretch/>
        </p:blipFill>
        <p:spPr bwMode="auto">
          <a:xfrm>
            <a:off x="2574518" y="3645026"/>
            <a:ext cx="1689042" cy="18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"/>
          <a:stretch/>
        </p:blipFill>
        <p:spPr bwMode="auto">
          <a:xfrm>
            <a:off x="5652120" y="3675891"/>
            <a:ext cx="2657672" cy="184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r="-402"/>
          <a:stretch/>
        </p:blipFill>
        <p:spPr bwMode="auto">
          <a:xfrm>
            <a:off x="2555776" y="1740841"/>
            <a:ext cx="3312368" cy="193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8"/>
          <a:stretch/>
        </p:blipFill>
        <p:spPr bwMode="auto">
          <a:xfrm>
            <a:off x="5695035" y="1740843"/>
            <a:ext cx="2621385" cy="193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9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Fundación Gaia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8028" y="5733256"/>
            <a:ext cx="549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</a:rPr>
              <a:t>Promover el </a:t>
            </a:r>
            <a:r>
              <a:rPr lang="es-CR" sz="1600" dirty="0">
                <a:solidFill>
                  <a:schemeClr val="tx2"/>
                </a:solidFill>
              </a:rPr>
              <a:t>reconocimiento de que la Tierra y sus ecosistemas nos proporcionan la vida y el sustento a lo largo de nuestra existencia. 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realizar </a:t>
            </a:r>
            <a:r>
              <a:rPr lang="es-ES" dirty="0"/>
              <a:t>procesos de incidencia en la generación de conciencia acerca de la Madre Tierra</a:t>
            </a:r>
          </a:p>
          <a:p>
            <a:endParaRPr lang="es-CR" dirty="0"/>
          </a:p>
        </p:txBody>
      </p:sp>
      <p:pic>
        <p:nvPicPr>
          <p:cNvPr id="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60" y="1844824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Yara </a:t>
            </a:r>
            <a:r>
              <a:rPr lang="es-CR" dirty="0" err="1"/>
              <a:t>Kanic</a:t>
            </a:r>
            <a:endParaRPr lang="es-C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la gestión integral </a:t>
            </a:r>
            <a:r>
              <a:rPr lang="es-ES" dirty="0"/>
              <a:t>del agua por medio de los principios de culturas vivas </a:t>
            </a:r>
            <a:r>
              <a:rPr lang="es-ES" dirty="0" smtClean="0"/>
              <a:t>comunitarias dirigida a jóvenes </a:t>
            </a:r>
            <a:r>
              <a:rPr lang="es-ES" dirty="0"/>
              <a:t>de la zona de </a:t>
            </a:r>
            <a:r>
              <a:rPr lang="es-ES" dirty="0" err="1" smtClean="0"/>
              <a:t>Aserrí</a:t>
            </a:r>
            <a:r>
              <a:rPr lang="es-ES" dirty="0" smtClean="0"/>
              <a:t>.</a:t>
            </a:r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9752" y="5229202"/>
            <a:ext cx="597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000" dirty="0" smtClean="0">
                <a:solidFill>
                  <a:schemeClr val="tx2"/>
                </a:solidFill>
              </a:rPr>
              <a:t>Promover el derecho humano al agua, propiciando actividades educativas, sobre la importancia de este recurso en los distintos espacios de la vida.</a:t>
            </a:r>
            <a:endParaRPr lang="es-CR" sz="1100" dirty="0">
              <a:solidFill>
                <a:schemeClr val="tx2"/>
              </a:solidFill>
            </a:endParaRPr>
          </a:p>
        </p:txBody>
      </p:sp>
      <p:pic>
        <p:nvPicPr>
          <p:cNvPr id="9" name="Picture Placeholder 6"/>
          <p:cNvPicPr>
            <a:picLocks noChangeAspect="1"/>
          </p:cNvPicPr>
          <p:nvPr/>
        </p:nvPicPr>
        <p:blipFill rotWithShape="1">
          <a:blip r:embed="rId2"/>
          <a:srcRect l="1761" r="-612"/>
          <a:stretch/>
        </p:blipFill>
        <p:spPr>
          <a:xfrm>
            <a:off x="2501816" y="1812721"/>
            <a:ext cx="5810080" cy="341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Asociación de Bienestar Social de la Ciudad de Escazú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/>
              <a:t>Dedicada a brindar tutorías y atención psicológica a niños </a:t>
            </a:r>
            <a:r>
              <a:rPr lang="es-ES" dirty="0" smtClean="0"/>
              <a:t>y niñas de </a:t>
            </a:r>
            <a:r>
              <a:rPr lang="es-ES" dirty="0"/>
              <a:t>escasos </a:t>
            </a:r>
            <a:r>
              <a:rPr lang="es-ES" dirty="0" smtClean="0"/>
              <a:t>recursos económicos en el cantón de Escazú.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6227" y="5043472"/>
            <a:ext cx="572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Contribuir a que las personas del Cantón de Escazú  tengan un constante grado de satisfacción incidiendo positivamente en su calidad de vida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27" y="1772817"/>
            <a:ext cx="5728185" cy="322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7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El premio se otorga en las siguientes categorías:</a:t>
            </a:r>
            <a:endParaRPr lang="en-US" sz="3200" dirty="0"/>
          </a:p>
        </p:txBody>
      </p:sp>
      <p:sp>
        <p:nvSpPr>
          <p:cNvPr id="3" name="2 Rectángulo"/>
          <p:cNvSpPr/>
          <p:nvPr/>
        </p:nvSpPr>
        <p:spPr>
          <a:xfrm>
            <a:off x="539552" y="1629301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s-CR" altLang="es-MX" sz="2400" b="1" u="sng" dirty="0" smtClean="0"/>
              <a:t>1.PERSONA </a:t>
            </a:r>
            <a:r>
              <a:rPr lang="es-CR" altLang="es-MX" sz="2400" b="1" u="sng" dirty="0"/>
              <a:t>FÍSICA</a:t>
            </a:r>
            <a:endParaRPr lang="es-CR" altLang="es-MX" sz="2400" b="1" dirty="0"/>
          </a:p>
          <a:p>
            <a:pPr algn="just">
              <a:spcBef>
                <a:spcPct val="0"/>
              </a:spcBef>
            </a:pPr>
            <a:r>
              <a:rPr lang="es-CR" altLang="es-MX" sz="2000" dirty="0"/>
              <a:t>Es todo ser humano, habitante de Costa Rica, independientemente de cual sea su edad, posición socioeconómica, sexo, etnia, domicilio (ubicación geográfica), religión, nacionalidad y tendencia política. </a:t>
            </a:r>
            <a:endParaRPr lang="es-CR" altLang="es-MX" sz="2000" dirty="0" smtClean="0"/>
          </a:p>
          <a:p>
            <a:pPr algn="just">
              <a:spcBef>
                <a:spcPct val="0"/>
              </a:spcBef>
            </a:pPr>
            <a:endParaRPr lang="es-CR" altLang="es-MX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ct val="0"/>
              </a:spcBef>
            </a:pPr>
            <a:r>
              <a:rPr lang="es-CR" altLang="es-MX" sz="2400" b="1" u="sng" dirty="0" smtClean="0"/>
              <a:t>2. ORGANIZACIÓN </a:t>
            </a:r>
            <a:r>
              <a:rPr lang="es-CR" altLang="es-MX" sz="2400" b="1" u="sng" dirty="0"/>
              <a:t>DE LA SOCIEDAD CIVIL</a:t>
            </a:r>
          </a:p>
          <a:p>
            <a:pPr algn="just">
              <a:spcBef>
                <a:spcPct val="0"/>
              </a:spcBef>
            </a:pPr>
            <a:r>
              <a:rPr lang="es-CR" altLang="es-MX" sz="2000" dirty="0"/>
              <a:t>Es toda organización, esté inscrita o no en el Registro Público, que se encuentra fuera de la actividad estatal y que no tiene fines de </a:t>
            </a:r>
            <a:r>
              <a:rPr lang="es-CR" altLang="es-MX" sz="2000" dirty="0" smtClean="0"/>
              <a:t>lucro.</a:t>
            </a:r>
          </a:p>
          <a:p>
            <a:pPr algn="just">
              <a:spcBef>
                <a:spcPct val="0"/>
              </a:spcBef>
            </a:pPr>
            <a:endParaRPr lang="es-CR" altLang="es-MX" sz="2000" dirty="0"/>
          </a:p>
          <a:p>
            <a:pPr algn="just">
              <a:spcBef>
                <a:spcPct val="0"/>
              </a:spcBef>
            </a:pPr>
            <a:r>
              <a:rPr lang="es-CR" altLang="es-MX" sz="2400" b="1" u="sng" dirty="0" smtClean="0"/>
              <a:t>3. </a:t>
            </a:r>
            <a:r>
              <a:rPr lang="es-ES" altLang="es-MX" sz="2400" b="1" u="sng" dirty="0"/>
              <a:t>ENTIDAD PRIVADA PRODUCTORA DE </a:t>
            </a:r>
            <a:r>
              <a:rPr lang="es-ES" altLang="es-MX" sz="2400" b="1" u="sng" dirty="0" smtClean="0"/>
              <a:t>BIENES </a:t>
            </a:r>
            <a:r>
              <a:rPr lang="es-ES" altLang="es-MX" sz="2400" b="1" u="sng" dirty="0"/>
              <a:t>Y/O </a:t>
            </a:r>
            <a:r>
              <a:rPr lang="es-ES" altLang="es-MX" sz="2400" b="1" u="sng" dirty="0" smtClean="0"/>
              <a:t>SERVICIOS</a:t>
            </a:r>
            <a:endParaRPr lang="es-ES" altLang="es-MX" sz="2400" b="1" u="sng" dirty="0"/>
          </a:p>
          <a:p>
            <a:pPr algn="just">
              <a:spcBef>
                <a:spcPct val="0"/>
              </a:spcBef>
            </a:pPr>
            <a:r>
              <a:rPr lang="es-ES" altLang="es-MX" sz="2000" dirty="0"/>
              <a:t>Toda persona jurídica privada, no estatal</a:t>
            </a:r>
            <a:r>
              <a:rPr lang="es-ES" altLang="es-MX" sz="2000" dirty="0" smtClean="0"/>
              <a:t>.</a:t>
            </a:r>
          </a:p>
          <a:p>
            <a:pPr algn="just">
              <a:spcBef>
                <a:spcPct val="0"/>
              </a:spcBef>
            </a:pPr>
            <a:endParaRPr lang="es-ES" altLang="es-MX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ct val="0"/>
              </a:spcBef>
            </a:pPr>
            <a:r>
              <a:rPr lang="es-ES" altLang="es-MX" sz="2400" b="1" u="sng" dirty="0" smtClean="0"/>
              <a:t>4. ENTIDAD PÚBLICA</a:t>
            </a:r>
            <a:endParaRPr lang="es-ES" altLang="es-MX" sz="2400" dirty="0"/>
          </a:p>
          <a:p>
            <a:pPr algn="just">
              <a:spcBef>
                <a:spcPct val="0"/>
              </a:spcBef>
            </a:pPr>
            <a:r>
              <a:rPr lang="es-ES" altLang="es-MX" sz="2000" dirty="0"/>
              <a:t>Se refiere a todo ente dependiente de los poderes de la República y </a:t>
            </a:r>
            <a:endParaRPr lang="es-ES" altLang="es-MX" sz="2000" dirty="0" smtClean="0"/>
          </a:p>
          <a:p>
            <a:pPr algn="just">
              <a:spcBef>
                <a:spcPct val="0"/>
              </a:spcBef>
            </a:pPr>
            <a:r>
              <a:rPr lang="es-ES" altLang="es-MX" sz="2000" dirty="0" smtClean="0"/>
              <a:t>regulado </a:t>
            </a:r>
            <a:r>
              <a:rPr lang="es-ES" altLang="es-MX" sz="2000" dirty="0"/>
              <a:t>por la Ley General de la Administración Pública</a:t>
            </a:r>
            <a:r>
              <a:rPr lang="es-ES" altLang="es-MX" sz="2000" dirty="0" smtClean="0"/>
              <a:t>.</a:t>
            </a:r>
            <a:endParaRPr lang="es-CR" altLang="es-MX" sz="2000" dirty="0"/>
          </a:p>
        </p:txBody>
      </p:sp>
    </p:spTree>
    <p:extLst>
      <p:ext uri="{BB962C8B-B14F-4D97-AF65-F5344CB8AC3E}">
        <p14:creationId xmlns:p14="http://schemas.microsoft.com/office/powerpoint/2010/main" val="33355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 smtClean="0"/>
              <a:t>Fundación Bandera </a:t>
            </a:r>
            <a:r>
              <a:rPr lang="es-CR" dirty="0"/>
              <a:t>Blanca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 buscar el bienestar </a:t>
            </a:r>
            <a:r>
              <a:rPr lang="es-ES" dirty="0"/>
              <a:t>s</a:t>
            </a:r>
            <a:r>
              <a:rPr lang="es-ES" dirty="0" smtClean="0"/>
              <a:t>ocial de </a:t>
            </a:r>
            <a:r>
              <a:rPr lang="es-ES" dirty="0"/>
              <a:t>niños, niñas y jóvenes en riesgo </a:t>
            </a:r>
            <a:r>
              <a:rPr lang="es-ES" dirty="0" smtClean="0"/>
              <a:t>social.</a:t>
            </a:r>
            <a:endParaRPr lang="es-ES" dirty="0"/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2242" y="5838633"/>
            <a:ext cx="551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Promover el derecho a la educación,  al juego y la recreación de niños y niñas en condición de vulnerabilidad de los barrios del sur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42" y="1772817"/>
            <a:ext cx="5518150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0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Fundación Otto Solera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</a:t>
            </a:r>
            <a:r>
              <a:rPr lang="es-ES" dirty="0"/>
              <a:t>a otorgar beneficios económicos para apoyo social a grupos, personas y familias.</a:t>
            </a:r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5835804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Otorgar el derecho a las personas en condición de pobreza  de satisfacer sus necesidades básicas de una manera digna</a:t>
            </a:r>
            <a:endParaRPr lang="es-CR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Evelin\Desktop\talamanca_images_thumb_medium25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96819"/>
            <a:ext cx="5400600" cy="3916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6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 err="1"/>
              <a:t>Sulá</a:t>
            </a:r>
            <a:r>
              <a:rPr lang="es-CR" dirty="0"/>
              <a:t> </a:t>
            </a:r>
            <a:r>
              <a:rPr lang="es-CR" dirty="0" err="1"/>
              <a:t>Batsú</a:t>
            </a:r>
            <a:r>
              <a:rPr lang="es-CR" dirty="0"/>
              <a:t> – Proyecto Tic-As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al empoderamiento </a:t>
            </a:r>
            <a:r>
              <a:rPr lang="es-ES" dirty="0"/>
              <a:t>de las mujeres en el uso de las </a:t>
            </a:r>
            <a:r>
              <a:rPr lang="es-ES" dirty="0" err="1"/>
              <a:t>TICs</a:t>
            </a:r>
            <a:r>
              <a:rPr lang="es-ES" dirty="0"/>
              <a:t> en la zona de San Carlos.</a:t>
            </a:r>
          </a:p>
          <a:p>
            <a:endParaRPr lang="es-CR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"/>
          </p:nvPr>
        </p:nvSpPr>
        <p:spPr>
          <a:xfrm>
            <a:off x="2555776" y="1752600"/>
            <a:ext cx="6207224" cy="4419600"/>
          </a:xfrm>
        </p:spPr>
        <p:txBody>
          <a:bodyPr/>
          <a:lstStyle/>
          <a:p>
            <a:r>
              <a:rPr lang="es-CR" dirty="0"/>
              <a:t>Fotografía ilustrativa de la candidatura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4797152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Desarrollar 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proyectos que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promuevan </a:t>
            </a:r>
            <a:r>
              <a:rPr lang="es-CR" sz="1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el empoderamiento de </a:t>
            </a:r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las mujeres,  abriendo espacios  educativos para eliminar la </a:t>
            </a:r>
            <a:r>
              <a:rPr lang="es-CR" sz="16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brecha digital.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72817"/>
            <a:ext cx="6192688" cy="29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25708894-9C38-42D7-BE34-10EC61D1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R" dirty="0"/>
              <a:t>IPLEX – Programa de Periodismo Colaborativo Punto y Aparte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251520" y="1752600"/>
            <a:ext cx="2110680" cy="4343400"/>
          </a:xfrm>
        </p:spPr>
        <p:txBody>
          <a:bodyPr>
            <a:normAutofit/>
          </a:bodyPr>
          <a:lstStyle/>
          <a:p>
            <a:r>
              <a:rPr lang="es-CR" b="1" dirty="0" smtClean="0">
                <a:solidFill>
                  <a:schemeClr val="tx1"/>
                </a:solidFill>
              </a:rPr>
              <a:t>Descripción</a:t>
            </a:r>
            <a:r>
              <a:rPr lang="es-CR" b="1" dirty="0">
                <a:solidFill>
                  <a:schemeClr val="tx1"/>
                </a:solidFill>
              </a:rPr>
              <a:t>:</a:t>
            </a:r>
          </a:p>
          <a:p>
            <a:r>
              <a:rPr lang="es-ES" dirty="0" smtClean="0"/>
              <a:t>Dedicada al apoyo didáctico de </a:t>
            </a:r>
            <a:r>
              <a:rPr lang="es-ES" dirty="0"/>
              <a:t>jóvenes estudiantes de la carrera de Ciencias de la Comunicación </a:t>
            </a:r>
            <a:r>
              <a:rPr lang="es-ES" dirty="0" smtClean="0"/>
              <a:t>Colectiva de los centros de educación superior públicos y privados.</a:t>
            </a:r>
            <a:endParaRPr lang="es-ES" dirty="0"/>
          </a:p>
          <a:p>
            <a:endParaRPr lang="es-CR" dirty="0"/>
          </a:p>
        </p:txBody>
      </p:sp>
      <p:sp>
        <p:nvSpPr>
          <p:cNvPr id="8" name="TextBox 7"/>
          <p:cNvSpPr txBox="1"/>
          <p:nvPr/>
        </p:nvSpPr>
        <p:spPr>
          <a:xfrm>
            <a:off x="2542581" y="5645113"/>
            <a:ext cx="570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Romper las barreras  tradicionales de difundir información  utilizando  las plataformas digitales para promover  el periodismo </a:t>
            </a:r>
            <a:endParaRPr lang="es-CR" sz="1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Brandon\Desktop\UCR\TCU\Candidatura Periodismo\201701311138250.Portada_PuntoyApa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80" y="3095275"/>
            <a:ext cx="5685695" cy="24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randon\Desktop\UCR\TCU\Candidatura Periodismo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49" y="1772818"/>
            <a:ext cx="3632463" cy="13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Brandon\Desktop\UCR\TCU\Candidatura Periodismo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80" y="1772818"/>
            <a:ext cx="1926297" cy="13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 Comité Organizador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539552" y="1484787"/>
            <a:ext cx="8496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MX" sz="2000" b="1" dirty="0"/>
              <a:t>Universidad de Costa Rica:</a:t>
            </a:r>
            <a:r>
              <a:rPr lang="es-ES" altLang="es-MX" sz="2000" dirty="0"/>
              <a:t> </a:t>
            </a:r>
            <a:endParaRPr lang="es-ES" altLang="es-MX" sz="20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altLang="es-MX" sz="2000" u="sng" dirty="0" smtClean="0"/>
              <a:t>Escuela </a:t>
            </a:r>
            <a:r>
              <a:rPr lang="es-ES" altLang="es-MX" sz="2000" u="sng" dirty="0"/>
              <a:t>de Ingeniería Industrial</a:t>
            </a:r>
            <a:r>
              <a:rPr lang="es-ES" altLang="es-MX" sz="2000" u="sng" dirty="0" smtClean="0"/>
              <a:t>: </a:t>
            </a:r>
            <a:r>
              <a:rPr lang="es-ES" altLang="es-MX" sz="2000" dirty="0" err="1" smtClean="0"/>
              <a:t>Marielos</a:t>
            </a:r>
            <a:r>
              <a:rPr lang="es-ES" altLang="es-MX" sz="2000" dirty="0" smtClean="0"/>
              <a:t> </a:t>
            </a:r>
            <a:r>
              <a:rPr lang="es-ES" altLang="es-MX" sz="2000" dirty="0"/>
              <a:t>Arias </a:t>
            </a:r>
            <a:r>
              <a:rPr lang="es-ES" altLang="es-MX" sz="2000" dirty="0" err="1" smtClean="0"/>
              <a:t>Quiel</a:t>
            </a:r>
            <a:r>
              <a:rPr lang="es-ES" altLang="es-MX" sz="2000" dirty="0" smtClean="0"/>
              <a:t> y </a:t>
            </a:r>
            <a:r>
              <a:rPr lang="es-ES" altLang="es-MX" sz="2000" dirty="0"/>
              <a:t>Evelyn Salas </a:t>
            </a:r>
            <a:r>
              <a:rPr lang="es-ES" altLang="es-MX" sz="2000" dirty="0" smtClean="0"/>
              <a:t>Valerio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altLang="es-MX" sz="2000" u="sng" dirty="0" smtClean="0"/>
              <a:t>Vicerrectoría </a:t>
            </a:r>
            <a:r>
              <a:rPr lang="es-ES" altLang="es-MX" sz="2000" u="sng" dirty="0"/>
              <a:t>de Acción </a:t>
            </a:r>
            <a:r>
              <a:rPr lang="es-ES" altLang="es-MX" sz="2000" u="sng" dirty="0" smtClean="0"/>
              <a:t>Social: </a:t>
            </a:r>
            <a:r>
              <a:rPr lang="es-ES" altLang="es-MX" sz="2000" dirty="0"/>
              <a:t>Mariana Buzó, Claudia Castro </a:t>
            </a:r>
            <a:r>
              <a:rPr lang="es-ES" altLang="es-MX" sz="2000" dirty="0" smtClean="0"/>
              <a:t>Sandí y Adriana </a:t>
            </a:r>
            <a:r>
              <a:rPr lang="es-ES" altLang="es-MX" sz="2000" dirty="0"/>
              <a:t>Mora </a:t>
            </a:r>
            <a:r>
              <a:rPr lang="es-ES" altLang="es-MX" sz="2000" dirty="0" smtClean="0"/>
              <a:t>Loaiza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altLang="es-MX" sz="2000" u="sng" dirty="0" smtClean="0"/>
              <a:t>Apoyo </a:t>
            </a:r>
            <a:r>
              <a:rPr lang="es-ES" altLang="es-MX" sz="2000" u="sng" dirty="0"/>
              <a:t>logístico: </a:t>
            </a:r>
            <a:r>
              <a:rPr lang="es-ES" altLang="es-MX" sz="2000" dirty="0"/>
              <a:t>Valeria Zamora </a:t>
            </a:r>
            <a:r>
              <a:rPr lang="es-ES" altLang="es-MX" sz="2000" dirty="0" err="1" smtClean="0"/>
              <a:t>Zamora</a:t>
            </a:r>
            <a:r>
              <a:rPr lang="es-ES" altLang="es-MX" sz="2000" dirty="0" smtClean="0"/>
              <a:t> y </a:t>
            </a:r>
            <a:r>
              <a:rPr lang="es-ES" altLang="es-MX" sz="2000" dirty="0"/>
              <a:t>Paola Arias Víquez</a:t>
            </a:r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Universidad </a:t>
            </a:r>
            <a:r>
              <a:rPr lang="es-ES" altLang="es-MX" sz="2000" b="1" dirty="0" smtClean="0"/>
              <a:t>Nacional:</a:t>
            </a:r>
            <a:r>
              <a:rPr lang="es-ES" altLang="es-MX" sz="2000" dirty="0" smtClean="0"/>
              <a:t> </a:t>
            </a:r>
            <a:r>
              <a:rPr lang="es-ES" altLang="es-MX" sz="2000" dirty="0"/>
              <a:t>Gustavo Rivera Cabezas</a:t>
            </a:r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Instituto Tecnológico de Costa Rica: </a:t>
            </a:r>
            <a:r>
              <a:rPr lang="es-ES" altLang="es-MX" sz="2000" dirty="0" smtClean="0"/>
              <a:t>William </a:t>
            </a:r>
            <a:r>
              <a:rPr lang="es-ES" altLang="es-MX" sz="2000" dirty="0"/>
              <a:t>Rojas Cordero</a:t>
            </a:r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Universidad Estatal a Distancia</a:t>
            </a:r>
            <a:r>
              <a:rPr lang="es-ES" altLang="es-MX" sz="2000" dirty="0"/>
              <a:t>: César Alonso Sancho </a:t>
            </a:r>
            <a:r>
              <a:rPr lang="es-ES" altLang="es-MX" sz="2000" dirty="0" smtClean="0"/>
              <a:t>Solís</a:t>
            </a:r>
            <a:endParaRPr lang="es-ES" altLang="es-MX" sz="2000" dirty="0"/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Universidad  Técnica Nacional:</a:t>
            </a:r>
            <a:r>
              <a:rPr lang="es-ES" altLang="es-MX" sz="2000" dirty="0"/>
              <a:t>  </a:t>
            </a:r>
            <a:r>
              <a:rPr lang="es-ES" altLang="es-MX" sz="2000" b="1" dirty="0">
                <a:solidFill>
                  <a:srgbClr val="FF0000"/>
                </a:solidFill>
              </a:rPr>
              <a:t>por nombrar</a:t>
            </a:r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Comunidad Nacional: </a:t>
            </a:r>
            <a:r>
              <a:rPr lang="es-ES" altLang="es-MX" sz="2000" dirty="0"/>
              <a:t>Gerardo Mondragón Barahona</a:t>
            </a:r>
          </a:p>
          <a:p>
            <a:pPr>
              <a:spcBef>
                <a:spcPct val="50000"/>
              </a:spcBef>
            </a:pPr>
            <a:r>
              <a:rPr lang="es-ES" altLang="es-MX" sz="2000" b="1" dirty="0"/>
              <a:t>Defensoría de los Habitantes de la </a:t>
            </a:r>
            <a:r>
              <a:rPr lang="es-ES" altLang="es-MX" sz="2000" b="1" dirty="0" smtClean="0"/>
              <a:t>República: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altLang="es-MX" sz="2000" u="sng" dirty="0" smtClean="0"/>
              <a:t>Dirección </a:t>
            </a:r>
            <a:r>
              <a:rPr lang="es-ES" altLang="es-MX" sz="2000" u="sng" dirty="0"/>
              <a:t>de Promoción y </a:t>
            </a:r>
            <a:r>
              <a:rPr lang="es-ES" altLang="es-MX" sz="2000" u="sng" dirty="0" smtClean="0"/>
              <a:t>Divulgación: </a:t>
            </a:r>
            <a:r>
              <a:rPr lang="es-ES" altLang="es-MX" sz="2000" dirty="0" err="1"/>
              <a:t>Jackeline</a:t>
            </a:r>
            <a:r>
              <a:rPr lang="es-ES" altLang="es-MX" sz="2000" dirty="0"/>
              <a:t> Romero Solano</a:t>
            </a:r>
            <a:endParaRPr lang="es-ES_tradnl" altLang="es-MX" sz="2000" dirty="0">
              <a:solidFill>
                <a:srgbClr val="FBE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Apoyo logístico y estudiantes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611560" y="2300682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altLang="es-MX" sz="2400" dirty="0" smtClean="0"/>
              <a:t>Para </a:t>
            </a:r>
            <a:r>
              <a:rPr lang="es-ES" altLang="es-MX" sz="2400" dirty="0"/>
              <a:t>las actividades que se desarrollan durante las </a:t>
            </a:r>
            <a:r>
              <a:rPr lang="es-ES" altLang="es-MX" sz="2400" dirty="0" smtClean="0"/>
              <a:t>diferentes </a:t>
            </a:r>
            <a:r>
              <a:rPr lang="es-ES" altLang="es-MX" sz="2400" dirty="0"/>
              <a:t>etapas, se cuenta con  los estudiantes de las Universidades Estatales.</a:t>
            </a:r>
          </a:p>
        </p:txBody>
      </p:sp>
    </p:spTree>
    <p:extLst>
      <p:ext uri="{BB962C8B-B14F-4D97-AF65-F5344CB8AC3E}">
        <p14:creationId xmlns:p14="http://schemas.microsoft.com/office/powerpoint/2010/main" val="36455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¿</a:t>
            </a:r>
            <a:r>
              <a:rPr lang="es-CR" dirty="0" smtClean="0"/>
              <a:t>En qué consiste el premio?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3275856" y="3102059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 </a:t>
            </a:r>
            <a:r>
              <a:rPr lang="en-US" sz="2400" dirty="0" err="1"/>
              <a:t>entrega</a:t>
            </a:r>
            <a:r>
              <a:rPr lang="en-US" sz="2400" dirty="0"/>
              <a:t> la </a:t>
            </a:r>
            <a:r>
              <a:rPr lang="en-US" sz="2400" dirty="0" err="1" smtClean="0"/>
              <a:t>escultura</a:t>
            </a:r>
            <a:r>
              <a:rPr lang="en-US" sz="2400" dirty="0" smtClean="0"/>
              <a:t>: </a:t>
            </a:r>
            <a:r>
              <a:rPr lang="en-US" sz="2400" dirty="0"/>
              <a:t>“</a:t>
            </a:r>
            <a:r>
              <a:rPr lang="en-US" sz="2400" dirty="0" err="1"/>
              <a:t>Naturaleza</a:t>
            </a:r>
            <a:r>
              <a:rPr lang="en-US" sz="2400" dirty="0"/>
              <a:t> </a:t>
            </a:r>
            <a:r>
              <a:rPr lang="en-US" sz="2400" dirty="0" err="1"/>
              <a:t>Herida</a:t>
            </a:r>
            <a:r>
              <a:rPr lang="en-US" sz="2400" dirty="0"/>
              <a:t>” </a:t>
            </a:r>
            <a:endParaRPr lang="en-US" sz="2400" dirty="0" smtClean="0"/>
          </a:p>
          <a:p>
            <a:r>
              <a:rPr lang="en-US" sz="2400" dirty="0" smtClean="0"/>
              <a:t>del </a:t>
            </a:r>
            <a:r>
              <a:rPr lang="en-US" sz="2400" dirty="0" err="1"/>
              <a:t>escultor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Franklin </a:t>
            </a:r>
            <a:r>
              <a:rPr lang="en-US" sz="2400" dirty="0" err="1"/>
              <a:t>Zúñiga</a:t>
            </a:r>
            <a:r>
              <a:rPr lang="en-US" sz="2400" dirty="0"/>
              <a:t> Jiménez </a:t>
            </a:r>
          </a:p>
        </p:txBody>
      </p:sp>
      <p:pic>
        <p:nvPicPr>
          <p:cNvPr id="5" name="Picture 33" descr="E:\TCU Defensoría\estatuilla complet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" y="1988840"/>
            <a:ext cx="15382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6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Fases del concurso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648072" y="1484787"/>
            <a:ext cx="87484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/>
              <a:t>I. FASE</a:t>
            </a:r>
            <a:r>
              <a:rPr lang="es-ES" sz="2000" b="1" dirty="0"/>
              <a:t>: </a:t>
            </a:r>
            <a:r>
              <a:rPr lang="es-ES" sz="2000" b="1" dirty="0" smtClean="0"/>
              <a:t>Apertura</a:t>
            </a:r>
            <a:r>
              <a:rPr lang="es-ES" sz="2000" b="1" dirty="0"/>
              <a:t>, </a:t>
            </a:r>
            <a:r>
              <a:rPr lang="es-ES" sz="2000" b="1" dirty="0" smtClean="0"/>
              <a:t>recepción </a:t>
            </a:r>
            <a:r>
              <a:rPr lang="es-ES" sz="2000" b="1" dirty="0"/>
              <a:t>de candidaturas y divulgación: </a:t>
            </a:r>
          </a:p>
          <a:p>
            <a:r>
              <a:rPr lang="es-ES" sz="2000" dirty="0" smtClean="0"/>
              <a:t>Del  4 </a:t>
            </a:r>
            <a:r>
              <a:rPr lang="es-ES" sz="2000" dirty="0"/>
              <a:t>de abril </a:t>
            </a:r>
            <a:r>
              <a:rPr lang="es-ES" sz="2000" dirty="0" smtClean="0"/>
              <a:t>hasta </a:t>
            </a:r>
            <a:r>
              <a:rPr lang="es-ES" sz="2000" dirty="0"/>
              <a:t>el 30  de </a:t>
            </a:r>
            <a:r>
              <a:rPr lang="es-ES" sz="2000" dirty="0" smtClean="0"/>
              <a:t>junio en las Oficinas DHR y </a:t>
            </a:r>
            <a:r>
              <a:rPr lang="es-ES" sz="2000" dirty="0"/>
              <a:t>Sedes Regionales </a:t>
            </a:r>
            <a:r>
              <a:rPr lang="es-ES" sz="2000" dirty="0" smtClean="0"/>
              <a:t>de Universidades Estatales</a:t>
            </a: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Actividades de divulgación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Organización de tareas y actividades Comité y  </a:t>
            </a:r>
            <a:r>
              <a:rPr lang="es-ES" sz="2000" dirty="0" smtClean="0"/>
              <a:t>Estudiantes</a:t>
            </a:r>
            <a:endParaRPr lang="es-ES" sz="2000" dirty="0"/>
          </a:p>
          <a:p>
            <a:endParaRPr lang="es-ES" sz="2000" dirty="0"/>
          </a:p>
          <a:p>
            <a:r>
              <a:rPr lang="es-ES" sz="2000" b="1" dirty="0" smtClean="0"/>
              <a:t>II. FASE: Revisión </a:t>
            </a:r>
            <a:r>
              <a:rPr lang="es-ES" sz="2000" b="1" dirty="0"/>
              <a:t>y evaluación técnica de candidaturas por parte del Comité </a:t>
            </a:r>
            <a:r>
              <a:rPr lang="es-ES" sz="2000" b="1" dirty="0" smtClean="0"/>
              <a:t>Organizador</a:t>
            </a:r>
          </a:p>
          <a:p>
            <a:r>
              <a:rPr lang="es-ES" sz="2000" dirty="0" smtClean="0"/>
              <a:t>De julio hasta agosto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/>
              <a:t>Revisión de documentos y elaboración </a:t>
            </a:r>
            <a:r>
              <a:rPr lang="es-ES" sz="2000" dirty="0"/>
              <a:t>de resúmenes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Visitas o auditorías de </a:t>
            </a:r>
            <a:r>
              <a:rPr lang="es-ES" sz="2000" dirty="0" smtClean="0"/>
              <a:t>campo y </a:t>
            </a:r>
            <a:r>
              <a:rPr lang="es-ES" sz="2000" dirty="0"/>
              <a:t>a</a:t>
            </a:r>
            <a:r>
              <a:rPr lang="es-ES" sz="2000" dirty="0" smtClean="0"/>
              <a:t>plicación </a:t>
            </a:r>
            <a:r>
              <a:rPr lang="es-ES" sz="2000" dirty="0"/>
              <a:t>de matriz de evaluación</a:t>
            </a:r>
          </a:p>
          <a:p>
            <a:endParaRPr lang="es-ES" sz="2000" dirty="0"/>
          </a:p>
          <a:p>
            <a:r>
              <a:rPr lang="es-ES" sz="2000" b="1" dirty="0" smtClean="0"/>
              <a:t>III. FASE</a:t>
            </a:r>
            <a:r>
              <a:rPr lang="es-ES" sz="2000" b="1" dirty="0"/>
              <a:t>: Evaluación final por parte del Jurado </a:t>
            </a:r>
            <a:r>
              <a:rPr lang="es-ES" sz="2000" b="1" dirty="0" smtClean="0"/>
              <a:t>Calificador: </a:t>
            </a:r>
          </a:p>
          <a:p>
            <a:r>
              <a:rPr lang="es-ES" sz="2000" dirty="0" smtClean="0"/>
              <a:t>De agosto hasta octubre</a:t>
            </a:r>
            <a:endParaRPr lang="es-ES" sz="2000" dirty="0"/>
          </a:p>
          <a:p>
            <a:endParaRPr lang="es-ES" sz="2000" dirty="0"/>
          </a:p>
          <a:p>
            <a:r>
              <a:rPr lang="es-ES" sz="2000" b="1" dirty="0" smtClean="0"/>
              <a:t>IV. FASE</a:t>
            </a:r>
            <a:r>
              <a:rPr lang="es-ES" sz="2000" b="1" dirty="0"/>
              <a:t>: Acto de Premiación </a:t>
            </a:r>
          </a:p>
          <a:p>
            <a:r>
              <a:rPr lang="es-ES" sz="2000" dirty="0"/>
              <a:t>20 Octubre  9.00 a.m. Teatro Popular </a:t>
            </a:r>
            <a:r>
              <a:rPr lang="es-ES" sz="2000" dirty="0" err="1" smtClean="0"/>
              <a:t>Melico</a:t>
            </a:r>
            <a:r>
              <a:rPr lang="es-ES" sz="2000" dirty="0" smtClean="0"/>
              <a:t> Salazar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730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Reconocimientos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611560" y="1628800"/>
            <a:ext cx="79208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Defensoría de los Habitantes de la </a:t>
            </a:r>
            <a:r>
              <a:rPr lang="es-ES" sz="2400" b="1" dirty="0" smtClean="0"/>
              <a:t>República</a:t>
            </a:r>
            <a:endParaRPr lang="es-ES" sz="2400" dirty="0"/>
          </a:p>
          <a:p>
            <a:r>
              <a:rPr lang="es-ES" sz="2000" dirty="0"/>
              <a:t>Es potestad  de esta entidad el brindar reconocimientos a las iniciativas presentadas en el certamen.</a:t>
            </a:r>
          </a:p>
          <a:p>
            <a:endParaRPr lang="es-ES" sz="2000" dirty="0"/>
          </a:p>
          <a:p>
            <a:r>
              <a:rPr lang="es-ES" sz="2400" b="1" dirty="0"/>
              <a:t>Escuela de  Ingeniería  Industrial </a:t>
            </a:r>
          </a:p>
          <a:p>
            <a:r>
              <a:rPr lang="es-ES" sz="2400" b="1" dirty="0"/>
              <a:t>Universidad de Costa </a:t>
            </a:r>
            <a:r>
              <a:rPr lang="es-ES" sz="2400" b="1" dirty="0" smtClean="0"/>
              <a:t>Rica</a:t>
            </a:r>
            <a:endParaRPr lang="es-ES" sz="2000" dirty="0"/>
          </a:p>
          <a:p>
            <a:r>
              <a:rPr lang="es-ES" sz="2000" dirty="0"/>
              <a:t>A partir de la Edición XXII del año 2014, se </a:t>
            </a:r>
            <a:r>
              <a:rPr lang="es-ES" sz="2000" dirty="0" smtClean="0"/>
              <a:t>brinda </a:t>
            </a:r>
            <a:r>
              <a:rPr lang="es-ES" sz="2000" dirty="0"/>
              <a:t>un reconocimiento a las entidades productoras que hayan desarrollado una innovación para el mejoramiento de la Calidad de Vida.</a:t>
            </a:r>
          </a:p>
          <a:p>
            <a:endParaRPr lang="es-ES" sz="2000" b="1" dirty="0"/>
          </a:p>
          <a:p>
            <a:r>
              <a:rPr lang="es-ES" sz="2400" b="1" dirty="0"/>
              <a:t>CONARE</a:t>
            </a:r>
          </a:p>
          <a:p>
            <a:r>
              <a:rPr lang="es-ES" sz="2000" dirty="0" smtClean="0"/>
              <a:t>Se entrega </a:t>
            </a:r>
            <a:r>
              <a:rPr lang="es-ES" sz="2000" dirty="0"/>
              <a:t>un reconocimiento </a:t>
            </a:r>
            <a:r>
              <a:rPr lang="es-ES" sz="2000" dirty="0" smtClean="0"/>
              <a:t>basado en la Declaratoria 2017: </a:t>
            </a:r>
          </a:p>
          <a:p>
            <a:r>
              <a:rPr lang="es-ES" sz="2000" dirty="0" smtClean="0"/>
              <a:t>Las </a:t>
            </a:r>
            <a:r>
              <a:rPr lang="es-ES" sz="2000" dirty="0"/>
              <a:t>Universidades Públicas por la Vida, </a:t>
            </a:r>
            <a:r>
              <a:rPr lang="es-ES" sz="2000" dirty="0" smtClean="0"/>
              <a:t>el </a:t>
            </a:r>
            <a:r>
              <a:rPr lang="es-ES" sz="2000" dirty="0"/>
              <a:t>Diálogo y la </a:t>
            </a:r>
            <a:r>
              <a:rPr lang="es-ES" sz="2000" dirty="0" smtClean="0"/>
              <a:t>Paz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48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790</TotalTime>
  <Words>2352</Words>
  <Application>Microsoft Office PowerPoint</Application>
  <PresentationFormat>Presentación en pantalla (4:3)</PresentationFormat>
  <Paragraphs>208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Intermedio</vt:lpstr>
      <vt:lpstr>Presentación de PowerPoint</vt:lpstr>
      <vt:lpstr>Calidad de Vida</vt:lpstr>
      <vt:lpstr>¿Qué o a quién se premia?</vt:lpstr>
      <vt:lpstr>El premio se otorga en las siguientes categorías:</vt:lpstr>
      <vt:lpstr> Comité Organizador</vt:lpstr>
      <vt:lpstr>Apoyo logístico y estudiantes</vt:lpstr>
      <vt:lpstr>¿En qué consiste el premio?</vt:lpstr>
      <vt:lpstr>Fases del concurso</vt:lpstr>
      <vt:lpstr>Reconocimientos</vt:lpstr>
      <vt:lpstr>Presentación de Candidaturas 2017</vt:lpstr>
      <vt:lpstr>Entidad Privada</vt:lpstr>
      <vt:lpstr>Constructora Rodríguez Correa</vt:lpstr>
      <vt:lpstr>Persona Física</vt:lpstr>
      <vt:lpstr>Walter Gavet Ferguson Byfield</vt:lpstr>
      <vt:lpstr>Otto Silesky Agüero</vt:lpstr>
      <vt:lpstr>Adilia Eva Solís Reyes</vt:lpstr>
      <vt:lpstr>Flor de María Molina Arias</vt:lpstr>
      <vt:lpstr>María Isabel Ramírez Castro</vt:lpstr>
      <vt:lpstr>Entidad Pública</vt:lpstr>
      <vt:lpstr>MICITT – Programa CECI</vt:lpstr>
      <vt:lpstr>MEP – Escuela Pedro Pérez Zeledón</vt:lpstr>
      <vt:lpstr>MEP – Escuela Chimirol</vt:lpstr>
      <vt:lpstr>JUPEMA – Programa de Sensibilidad Escolar</vt:lpstr>
      <vt:lpstr>UCR – Brigada de Atención Psicosocial en Emergencias y Desastres</vt:lpstr>
      <vt:lpstr>UCR – Instituto Clodomiro Picado</vt:lpstr>
      <vt:lpstr>UCR – Proyecto Interdisciplinario de Atención a la Salud</vt:lpstr>
      <vt:lpstr>UCR – Atención de la Diversidad en el Marco de la Educación Inclusiva</vt:lpstr>
      <vt:lpstr>UCR – Centro de Literatura Infantil y Juvenil</vt:lpstr>
      <vt:lpstr>TEC – Programa de Equidad y Género</vt:lpstr>
      <vt:lpstr>UNA/IDELA – Centro Penitenciario La Reforma</vt:lpstr>
      <vt:lpstr>Municipalidad de Curridabat – Programa Patrulla Peatonal</vt:lpstr>
      <vt:lpstr>Organización de la Sociedad Civil</vt:lpstr>
      <vt:lpstr>Asociación ABACOR – Banco de Alimentos</vt:lpstr>
      <vt:lpstr>Fundación MarViva</vt:lpstr>
      <vt:lpstr>Refugio de Vida Silvestre Lapa Verde</vt:lpstr>
      <vt:lpstr>Fundación Monkey Park Cultura y Vida Natural</vt:lpstr>
      <vt:lpstr>Fundación Gaia</vt:lpstr>
      <vt:lpstr>Yara Kanic</vt:lpstr>
      <vt:lpstr>Asociación de Bienestar Social de la Ciudad de Escazú</vt:lpstr>
      <vt:lpstr>Fundación Bandera Blanca</vt:lpstr>
      <vt:lpstr>Fundación Otto Solera</vt:lpstr>
      <vt:lpstr>Sulá Batsú – Proyecto Tic-As</vt:lpstr>
      <vt:lpstr>IPLEX – Programa de Periodismo Colaborativo Punto y Aparte</vt:lpstr>
    </vt:vector>
  </TitlesOfParts>
  <Company>Familia Sibaja Bonillla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Candidatura #27 Dr. Pablo Ortiz San Vito-Coto Brus</dc:title>
  <dc:creator>Luis Sibaja Bonillla</dc:creator>
  <cp:lastModifiedBy>GabyMora</cp:lastModifiedBy>
  <cp:revision>88</cp:revision>
  <dcterms:created xsi:type="dcterms:W3CDTF">2012-07-31T01:26:31Z</dcterms:created>
  <dcterms:modified xsi:type="dcterms:W3CDTF">2017-11-22T20:46:05Z</dcterms:modified>
</cp:coreProperties>
</file>